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7"/>
  </p:notesMasterIdLst>
  <p:sldIdLst>
    <p:sldId id="256" r:id="rId3"/>
    <p:sldId id="257" r:id="rId4"/>
    <p:sldId id="259" r:id="rId5"/>
    <p:sldId id="260" r:id="rId6"/>
    <p:sldId id="261" r:id="rId7"/>
    <p:sldId id="262" r:id="rId8"/>
    <p:sldId id="263" r:id="rId9"/>
    <p:sldId id="264" r:id="rId10"/>
    <p:sldId id="265" r:id="rId11"/>
    <p:sldId id="266" r:id="rId12"/>
    <p:sldId id="267" r:id="rId13"/>
    <p:sldId id="269"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3" r:id="rId35"/>
    <p:sldId id="294" r:id="rId36"/>
    <p:sldId id="295" r:id="rId37"/>
    <p:sldId id="296" r:id="rId38"/>
    <p:sldId id="297" r:id="rId39"/>
    <p:sldId id="309" r:id="rId40"/>
    <p:sldId id="298" r:id="rId41"/>
    <p:sldId id="299" r:id="rId42"/>
    <p:sldId id="304" r:id="rId43"/>
    <p:sldId id="305" r:id="rId44"/>
    <p:sldId id="310" r:id="rId45"/>
    <p:sldId id="307" r:id="rId46"/>
  </p:sldIdLst>
  <p:sldSz cx="18288000" cy="10287000"/>
  <p:notesSz cx="6858000" cy="9144000"/>
  <p:embeddedFontLst>
    <p:embeddedFont>
      <p:font typeface="AR P悠々ゴシック体E" panose="020B0600070205080204" charset="-128"/>
      <p:regular r:id="rId48"/>
    </p:embeddedFont>
    <p:embeddedFont>
      <p:font typeface="Helvetica World" panose="020B0600070205080204" charset="-128"/>
      <p:regular r:id="rId49"/>
    </p:embeddedFont>
    <p:embeddedFont>
      <p:font typeface="Helvetica World Bold" panose="020B0600070205080204" charset="-128"/>
      <p:regular r:id="rId50"/>
    </p:embeddedFont>
    <p:embeddedFont>
      <p:font typeface="Popハッピネス EB" panose="020B0600070205080204" charset="-128"/>
      <p:regular r:id="rId51"/>
    </p:embeddedFont>
    <p:embeddedFont>
      <p:font typeface="Source Han Sans JP" panose="020B0600070205080204" charset="-128"/>
      <p:regular r:id="rId52"/>
    </p:embeddedFont>
    <p:embeddedFont>
      <p:font typeface="Source Han Sans JP Bold" panose="020B0600070205080204" charset="-128"/>
      <p:regular r:id="rId53"/>
    </p:embeddedFont>
    <p:embeddedFont>
      <p:font typeface="ヒカリ角ゴ Bold" panose="020B0600070205080204" charset="-128"/>
      <p:regular r:id="rId54"/>
    </p:embeddedFont>
    <p:embeddedFont>
      <p:font typeface="ヒラギノ角ゴシック" panose="020B0600070205080204" charset="-128"/>
      <p:regular r:id="rId55"/>
    </p:embeddedFont>
    <p:embeddedFont>
      <p:font typeface="ヒラギノ角ゴシック Bold" panose="020B0600070205080204" charset="-128"/>
      <p:regular r:id="rId56"/>
    </p:embeddedFont>
    <p:embeddedFont>
      <p:font typeface="游ゴシック体" panose="020B0600070205080204" charset="-128"/>
      <p:regular r:id="rId57"/>
    </p:embeddedFont>
    <p:embeddedFont>
      <p:font typeface="游ゴシック体 Bold" panose="020B0600070205080204" charset="-128"/>
      <p:regular r:id="rId58"/>
    </p:embeddedFont>
    <p:embeddedFont>
      <p:font typeface="Arial Bold" panose="020B0704020202020204" pitchFamily="34" charset="0"/>
      <p:regular r:id="rId59"/>
      <p:bold r:id="rId60"/>
    </p:embeddedFont>
    <p:embeddedFont>
      <p:font typeface="Arimo Bold" panose="020B0600070205080204" charset="0"/>
      <p:regular r:id="rId61"/>
    </p:embeddedFont>
    <p:embeddedFont>
      <p:font typeface="BIZ UDPゴシック" panose="020B0400000000000000" pitchFamily="50" charset="-128"/>
      <p:regular r:id="rId62"/>
      <p:bold r:id="rId63"/>
    </p:embeddedFont>
    <p:embeddedFont>
      <p:font typeface="Franklin Gothic Heavy" panose="020B0903020102020204" pitchFamily="34" charset="0"/>
      <p:regular r:id="rId64"/>
      <p:italic r:id="rId65"/>
    </p:embeddedFont>
    <p:embeddedFont>
      <p:font typeface="Georgia Pro Condensed" panose="020B0600070205080204" charset="0"/>
      <p:regular r:id="rId66"/>
    </p:embeddedFont>
    <p:embeddedFont>
      <p:font typeface="Georgia Pro Condensed Bold" panose="020B0600070205080204" charset="0"/>
      <p:regular r:id="rId67"/>
    </p:embeddedFont>
    <p:embeddedFont>
      <p:font typeface="League Spartan" panose="020B0600070205080204" charset="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5057" autoAdjust="0"/>
  </p:normalViewPr>
  <p:slideViewPr>
    <p:cSldViewPr>
      <p:cViewPr varScale="1">
        <p:scale>
          <a:sx n="47" d="100"/>
          <a:sy n="47" d="100"/>
        </p:scale>
        <p:origin x="936"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3.xml"/><Relationship Id="rId61" Type="http://schemas.openxmlformats.org/officeDocument/2006/relationships/font" Target="fonts/font14.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4.fntdata"/><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3.fntdata"/><Relationship Id="rId5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06.03.2026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5626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8781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09905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2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182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30123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52610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67516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3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3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23226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1"/>
          <p:cNvSpPr>
            <a:spLocks noGrp="1"/>
          </p:cNvSpPr>
          <p:nvPr>
            <p:ph type="pic" idx="2"/>
          </p:nvPr>
        </p:nvSpPr>
        <p:spPr>
          <a:xfrm>
            <a:off x="1792288" y="612775"/>
            <a:ext cx="5486400" cy="4114800"/>
          </a:xfrm>
          <a:prstGeom prst="rect">
            <a:avLst/>
          </a:prstGeom>
          <a:noFill/>
          <a:ln>
            <a:noFill/>
          </a:ln>
        </p:spPr>
      </p:sp>
      <p:sp>
        <p:nvSpPr>
          <p:cNvPr id="64" name="Google Shape;64;p3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50713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67432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3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5090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324515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svg"/><Relationship Id="rId12" Type="http://schemas.openxmlformats.org/officeDocument/2006/relationships/image" Target="../media/image60.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svg"/><Relationship Id="rId5" Type="http://schemas.openxmlformats.org/officeDocument/2006/relationships/image" Target="../media/image53.jpe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svg"/></Relationships>
</file>

<file path=ppt/slides/_rels/slide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2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sv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svg"/></Relationships>
</file>

<file path=ppt/slides/_rels/slide2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83.sv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83.svg"/><Relationship Id="rId4" Type="http://schemas.openxmlformats.org/officeDocument/2006/relationships/image" Target="../media/image82.png"/></Relationships>
</file>

<file path=ppt/slides/_rels/slide3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5" Type="http://schemas.openxmlformats.org/officeDocument/2006/relationships/image" Target="../media/image88.svg"/><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svg"/><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1.jpeg"/><Relationship Id="rId4" Type="http://schemas.openxmlformats.org/officeDocument/2006/relationships/image" Target="../media/image88.svg"/></Relationships>
</file>

<file path=ppt/slides/_rels/slide3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85.jpeg"/><Relationship Id="rId1" Type="http://schemas.openxmlformats.org/officeDocument/2006/relationships/slideLayout" Target="../slideLayouts/slideLayout7.xml"/><Relationship Id="rId6" Type="http://schemas.openxmlformats.org/officeDocument/2006/relationships/image" Target="../media/image93.jpeg"/><Relationship Id="rId5" Type="http://schemas.openxmlformats.org/officeDocument/2006/relationships/image" Target="../media/image88.svg"/><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6.png"/><Relationship Id="rId4" Type="http://schemas.openxmlformats.org/officeDocument/2006/relationships/notesSlide" Target="../notesSlides/notesSlide1.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1.png"/><Relationship Id="rId4" Type="http://schemas.openxmlformats.org/officeDocument/2006/relationships/image" Target="../media/image100.png"/></Relationships>
</file>

<file path=ppt/slides/_rels/slide44.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2.png"/><Relationship Id="rId7" Type="http://schemas.openxmlformats.org/officeDocument/2006/relationships/image" Target="../media/image10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9.jpeg"/><Relationship Id="rId10" Type="http://schemas.openxmlformats.org/officeDocument/2006/relationships/image" Target="../media/image107.svg"/><Relationship Id="rId4" Type="http://schemas.openxmlformats.org/officeDocument/2006/relationships/image" Target="../media/image18.png"/><Relationship Id="rId9"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87645" y="10477376"/>
            <a:ext cx="1339806" cy="303381"/>
            <a:chOff x="0" y="0"/>
            <a:chExt cx="1786407" cy="404508"/>
          </a:xfrm>
        </p:grpSpPr>
        <p:sp>
          <p:nvSpPr>
            <p:cNvPr id="3" name="Freeform 3"/>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17458F"/>
            </a:solidFill>
          </p:spPr>
          <p:txBody>
            <a:bodyPr/>
            <a:lstStyle/>
            <a:p>
              <a:endParaRPr lang="ja-JP" altLang="en-US"/>
            </a:p>
          </p:txBody>
        </p:sp>
        <p:sp>
          <p:nvSpPr>
            <p:cNvPr id="4" name="TextBox 4"/>
            <p:cNvSpPr txBox="1"/>
            <p:nvPr/>
          </p:nvSpPr>
          <p:spPr>
            <a:xfrm>
              <a:off x="0" y="-9525"/>
              <a:ext cx="1786407" cy="414033"/>
            </a:xfrm>
            <a:prstGeom prst="rect">
              <a:avLst/>
            </a:prstGeom>
          </p:spPr>
          <p:txBody>
            <a:bodyPr lIns="50800" tIns="50800" rIns="50800" bIns="50800" rtlCol="0" anchor="t"/>
            <a:lstStyle/>
            <a:p>
              <a:pPr algn="ctr">
                <a:lnSpc>
                  <a:spcPts val="1260"/>
                </a:lnSpc>
              </a:pPr>
              <a:r>
                <a:rPr lang="en-US" sz="1050">
                  <a:solidFill>
                    <a:srgbClr val="FFFFFF"/>
                  </a:solidFill>
                  <a:latin typeface="Arial"/>
                  <a:ea typeface="Arial"/>
                  <a:cs typeface="Arial"/>
                  <a:sym typeface="Arial"/>
                </a:rPr>
                <a:t>Royal Blue</a:t>
              </a:r>
            </a:p>
            <a:p>
              <a:pPr algn="ctr">
                <a:lnSpc>
                  <a:spcPts val="1080"/>
                </a:lnSpc>
              </a:pPr>
              <a:r>
                <a:rPr lang="en-US" sz="900">
                  <a:solidFill>
                    <a:srgbClr val="FFFFFF"/>
                  </a:solidFill>
                  <a:latin typeface="Arial"/>
                  <a:ea typeface="Arial"/>
                  <a:cs typeface="Arial"/>
                  <a:sym typeface="Arial"/>
                </a:rPr>
                <a:t>R23,G69,B143</a:t>
              </a:r>
            </a:p>
          </p:txBody>
        </p:sp>
      </p:grpSp>
      <p:grpSp>
        <p:nvGrpSpPr>
          <p:cNvPr id="5" name="Group 5"/>
          <p:cNvGrpSpPr/>
          <p:nvPr/>
        </p:nvGrpSpPr>
        <p:grpSpPr>
          <a:xfrm>
            <a:off x="12888735" y="10477376"/>
            <a:ext cx="1339806" cy="303381"/>
            <a:chOff x="0" y="0"/>
            <a:chExt cx="1786407" cy="404508"/>
          </a:xfrm>
        </p:grpSpPr>
        <p:sp>
          <p:nvSpPr>
            <p:cNvPr id="6" name="Freeform 6"/>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05DAA"/>
            </a:solidFill>
          </p:spPr>
          <p:txBody>
            <a:bodyPr/>
            <a:lstStyle/>
            <a:p>
              <a:endParaRPr lang="ja-JP" altLang="en-US"/>
            </a:p>
          </p:txBody>
        </p:sp>
        <p:sp>
          <p:nvSpPr>
            <p:cNvPr id="7" name="TextBox 7"/>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Azure</a:t>
              </a:r>
            </a:p>
            <a:p>
              <a:pPr algn="ctr">
                <a:lnSpc>
                  <a:spcPts val="1080"/>
                </a:lnSpc>
              </a:pPr>
              <a:r>
                <a:rPr lang="en-US" sz="900">
                  <a:solidFill>
                    <a:srgbClr val="FFFFFF"/>
                  </a:solidFill>
                  <a:latin typeface="Arial"/>
                  <a:ea typeface="Arial"/>
                  <a:cs typeface="Arial"/>
                  <a:sym typeface="Arial"/>
                </a:rPr>
                <a:t>R0,G93,B170</a:t>
              </a:r>
            </a:p>
          </p:txBody>
        </p:sp>
      </p:grpSp>
      <p:grpSp>
        <p:nvGrpSpPr>
          <p:cNvPr id="8" name="Group 8"/>
          <p:cNvGrpSpPr/>
          <p:nvPr/>
        </p:nvGrpSpPr>
        <p:grpSpPr>
          <a:xfrm>
            <a:off x="14289815" y="10477376"/>
            <a:ext cx="1339806" cy="303381"/>
            <a:chOff x="0" y="0"/>
            <a:chExt cx="1786407" cy="404508"/>
          </a:xfrm>
        </p:grpSpPr>
        <p:sp>
          <p:nvSpPr>
            <p:cNvPr id="9" name="Freeform 9"/>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1B4E7"/>
            </a:solidFill>
          </p:spPr>
          <p:txBody>
            <a:bodyPr/>
            <a:lstStyle/>
            <a:p>
              <a:endParaRPr lang="ja-JP" altLang="en-US"/>
            </a:p>
          </p:txBody>
        </p:sp>
        <p:sp>
          <p:nvSpPr>
            <p:cNvPr id="10" name="TextBox 10"/>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000000"/>
                  </a:solidFill>
                  <a:latin typeface="Arial"/>
                  <a:ea typeface="Arial"/>
                  <a:cs typeface="Arial"/>
                  <a:sym typeface="Arial"/>
                </a:rPr>
                <a:t>Sky Blue </a:t>
              </a:r>
            </a:p>
            <a:p>
              <a:pPr algn="ctr">
                <a:lnSpc>
                  <a:spcPts val="1080"/>
                </a:lnSpc>
              </a:pPr>
              <a:r>
                <a:rPr lang="en-US" sz="900">
                  <a:solidFill>
                    <a:srgbClr val="000000"/>
                  </a:solidFill>
                  <a:latin typeface="Arial"/>
                  <a:ea typeface="Arial"/>
                  <a:cs typeface="Arial"/>
                  <a:sym typeface="Arial"/>
                </a:rPr>
                <a:t>R1,G180,B231</a:t>
              </a:r>
            </a:p>
          </p:txBody>
        </p:sp>
      </p:grpSp>
      <p:grpSp>
        <p:nvGrpSpPr>
          <p:cNvPr id="11" name="Group 11"/>
          <p:cNvGrpSpPr/>
          <p:nvPr/>
        </p:nvGrpSpPr>
        <p:grpSpPr>
          <a:xfrm>
            <a:off x="14289815" y="10820295"/>
            <a:ext cx="1339806" cy="303381"/>
            <a:chOff x="0" y="0"/>
            <a:chExt cx="1786407" cy="404508"/>
          </a:xfrm>
        </p:grpSpPr>
        <p:sp>
          <p:nvSpPr>
            <p:cNvPr id="12" name="Freeform 12"/>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872175"/>
            </a:solidFill>
          </p:spPr>
          <p:txBody>
            <a:bodyPr/>
            <a:lstStyle/>
            <a:p>
              <a:endParaRPr lang="ja-JP" altLang="en-US"/>
            </a:p>
          </p:txBody>
        </p:sp>
        <p:sp>
          <p:nvSpPr>
            <p:cNvPr id="13" name="TextBox 13"/>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Violet</a:t>
              </a:r>
            </a:p>
            <a:p>
              <a:pPr algn="ctr">
                <a:lnSpc>
                  <a:spcPts val="1080"/>
                </a:lnSpc>
              </a:pPr>
              <a:r>
                <a:rPr lang="en-US" sz="900">
                  <a:solidFill>
                    <a:srgbClr val="FFFFFF"/>
                  </a:solidFill>
                  <a:latin typeface="Arial"/>
                  <a:ea typeface="Arial"/>
                  <a:cs typeface="Arial"/>
                  <a:sym typeface="Arial"/>
                </a:rPr>
                <a:t>R135,G33,B117</a:t>
              </a:r>
            </a:p>
          </p:txBody>
        </p:sp>
      </p:grpSp>
      <p:grpSp>
        <p:nvGrpSpPr>
          <p:cNvPr id="14" name="Group 14"/>
          <p:cNvGrpSpPr/>
          <p:nvPr/>
        </p:nvGrpSpPr>
        <p:grpSpPr>
          <a:xfrm>
            <a:off x="15690894" y="10820295"/>
            <a:ext cx="1339806" cy="303381"/>
            <a:chOff x="0" y="0"/>
            <a:chExt cx="1786407" cy="404508"/>
          </a:xfrm>
        </p:grpSpPr>
        <p:sp>
          <p:nvSpPr>
            <p:cNvPr id="15" name="Freeform 15"/>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FF7600"/>
            </a:solidFill>
          </p:spPr>
          <p:txBody>
            <a:bodyPr/>
            <a:lstStyle/>
            <a:p>
              <a:endParaRPr lang="ja-JP" altLang="en-US"/>
            </a:p>
          </p:txBody>
        </p:sp>
        <p:sp>
          <p:nvSpPr>
            <p:cNvPr id="16" name="TextBox 16"/>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Orange</a:t>
              </a:r>
            </a:p>
            <a:p>
              <a:pPr algn="ctr">
                <a:lnSpc>
                  <a:spcPts val="1080"/>
                </a:lnSpc>
              </a:pPr>
              <a:r>
                <a:rPr lang="en-US" sz="900">
                  <a:solidFill>
                    <a:srgbClr val="FFFFFF"/>
                  </a:solidFill>
                  <a:latin typeface="Arial"/>
                  <a:ea typeface="Arial"/>
                  <a:cs typeface="Arial"/>
                  <a:sym typeface="Arial"/>
                </a:rPr>
                <a:t>R255,G118,B0</a:t>
              </a:r>
            </a:p>
          </p:txBody>
        </p:sp>
      </p:grpSp>
      <p:grpSp>
        <p:nvGrpSpPr>
          <p:cNvPr id="17" name="Group 17"/>
          <p:cNvGrpSpPr/>
          <p:nvPr/>
        </p:nvGrpSpPr>
        <p:grpSpPr>
          <a:xfrm>
            <a:off x="15690894" y="10477376"/>
            <a:ext cx="1339806" cy="303381"/>
            <a:chOff x="0" y="0"/>
            <a:chExt cx="1786407" cy="404508"/>
          </a:xfrm>
        </p:grpSpPr>
        <p:sp>
          <p:nvSpPr>
            <p:cNvPr id="18" name="Freeform 18"/>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F7A81B"/>
            </a:solidFill>
          </p:spPr>
          <p:txBody>
            <a:bodyPr/>
            <a:lstStyle/>
            <a:p>
              <a:endParaRPr lang="ja-JP" altLang="en-US"/>
            </a:p>
          </p:txBody>
        </p:sp>
        <p:sp>
          <p:nvSpPr>
            <p:cNvPr id="19" name="TextBox 19"/>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000000"/>
                  </a:solidFill>
                  <a:latin typeface="Arial"/>
                  <a:ea typeface="Arial"/>
                  <a:cs typeface="Arial"/>
                  <a:sym typeface="Arial"/>
                </a:rPr>
                <a:t>Gold</a:t>
              </a:r>
            </a:p>
            <a:p>
              <a:pPr algn="ctr">
                <a:lnSpc>
                  <a:spcPts val="1080"/>
                </a:lnSpc>
              </a:pPr>
              <a:r>
                <a:rPr lang="en-US" sz="900">
                  <a:solidFill>
                    <a:srgbClr val="000000"/>
                  </a:solidFill>
                  <a:latin typeface="Arial"/>
                  <a:ea typeface="Arial"/>
                  <a:cs typeface="Arial"/>
                  <a:sym typeface="Arial"/>
                </a:rPr>
                <a:t>R247,G168,B27</a:t>
              </a:r>
            </a:p>
          </p:txBody>
        </p:sp>
      </p:grpSp>
      <p:grpSp>
        <p:nvGrpSpPr>
          <p:cNvPr id="20" name="Group 20"/>
          <p:cNvGrpSpPr/>
          <p:nvPr/>
        </p:nvGrpSpPr>
        <p:grpSpPr>
          <a:xfrm>
            <a:off x="11487645" y="10820295"/>
            <a:ext cx="1339806" cy="303381"/>
            <a:chOff x="0" y="0"/>
            <a:chExt cx="1786407" cy="404508"/>
          </a:xfrm>
        </p:grpSpPr>
        <p:sp>
          <p:nvSpPr>
            <p:cNvPr id="21" name="Freeform 21"/>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D91B5C"/>
            </a:solidFill>
          </p:spPr>
          <p:txBody>
            <a:bodyPr/>
            <a:lstStyle/>
            <a:p>
              <a:endParaRPr lang="ja-JP" altLang="en-US"/>
            </a:p>
          </p:txBody>
        </p:sp>
        <p:sp>
          <p:nvSpPr>
            <p:cNvPr id="22" name="TextBox 22"/>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Cranberry</a:t>
              </a:r>
            </a:p>
            <a:p>
              <a:pPr algn="ctr">
                <a:lnSpc>
                  <a:spcPts val="1080"/>
                </a:lnSpc>
              </a:pPr>
              <a:r>
                <a:rPr lang="en-US" sz="900">
                  <a:solidFill>
                    <a:srgbClr val="FFFFFF"/>
                  </a:solidFill>
                  <a:latin typeface="Arial"/>
                  <a:ea typeface="Arial"/>
                  <a:cs typeface="Arial"/>
                  <a:sym typeface="Arial"/>
                </a:rPr>
                <a:t>R217,G27, B92</a:t>
              </a:r>
            </a:p>
          </p:txBody>
        </p:sp>
      </p:grpSp>
      <p:grpSp>
        <p:nvGrpSpPr>
          <p:cNvPr id="23" name="Group 23"/>
          <p:cNvGrpSpPr/>
          <p:nvPr/>
        </p:nvGrpSpPr>
        <p:grpSpPr>
          <a:xfrm>
            <a:off x="12888735" y="10820295"/>
            <a:ext cx="1339806" cy="303381"/>
            <a:chOff x="0" y="0"/>
            <a:chExt cx="1786407" cy="404508"/>
          </a:xfrm>
        </p:grpSpPr>
        <p:sp>
          <p:nvSpPr>
            <p:cNvPr id="24" name="Freeform 24"/>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09999"/>
            </a:solidFill>
          </p:spPr>
          <p:txBody>
            <a:bodyPr/>
            <a:lstStyle/>
            <a:p>
              <a:endParaRPr lang="ja-JP" altLang="en-US"/>
            </a:p>
          </p:txBody>
        </p:sp>
        <p:sp>
          <p:nvSpPr>
            <p:cNvPr id="25" name="TextBox 25"/>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Turquoise</a:t>
              </a:r>
            </a:p>
            <a:p>
              <a:pPr algn="ctr">
                <a:lnSpc>
                  <a:spcPts val="1080"/>
                </a:lnSpc>
              </a:pPr>
              <a:r>
                <a:rPr lang="en-US" sz="900">
                  <a:solidFill>
                    <a:srgbClr val="FFFFFF"/>
                  </a:solidFill>
                  <a:latin typeface="Arial"/>
                  <a:ea typeface="Arial"/>
                  <a:cs typeface="Arial"/>
                  <a:sym typeface="Arial"/>
                </a:rPr>
                <a:t>R0,G153,B153</a:t>
              </a:r>
            </a:p>
          </p:txBody>
        </p:sp>
      </p:grpSp>
      <p:grpSp>
        <p:nvGrpSpPr>
          <p:cNvPr id="26" name="Group 26"/>
          <p:cNvGrpSpPr/>
          <p:nvPr/>
        </p:nvGrpSpPr>
        <p:grpSpPr>
          <a:xfrm>
            <a:off x="0" y="0"/>
            <a:ext cx="18288000" cy="7565574"/>
            <a:chOff x="0" y="0"/>
            <a:chExt cx="24384000" cy="10087432"/>
          </a:xfrm>
        </p:grpSpPr>
        <p:sp>
          <p:nvSpPr>
            <p:cNvPr id="27" name="Freeform 27"/>
            <p:cNvSpPr/>
            <p:nvPr/>
          </p:nvSpPr>
          <p:spPr>
            <a:xfrm>
              <a:off x="0" y="0"/>
              <a:ext cx="24384000" cy="10087483"/>
            </a:xfrm>
            <a:custGeom>
              <a:avLst/>
              <a:gdLst/>
              <a:ahLst/>
              <a:cxnLst/>
              <a:rect l="l" t="t" r="r" b="b"/>
              <a:pathLst>
                <a:path w="24384000" h="10087483">
                  <a:moveTo>
                    <a:pt x="0" y="0"/>
                  </a:moveTo>
                  <a:lnTo>
                    <a:pt x="24384000" y="0"/>
                  </a:lnTo>
                  <a:lnTo>
                    <a:pt x="24384000" y="10087483"/>
                  </a:lnTo>
                  <a:lnTo>
                    <a:pt x="0" y="10087483"/>
                  </a:lnTo>
                  <a:close/>
                </a:path>
              </a:pathLst>
            </a:custGeom>
            <a:blipFill>
              <a:blip r:embed="rId2">
                <a:alphaModFix amt="50000"/>
              </a:blip>
              <a:stretch>
                <a:fillRect t="-51826" b="-51826"/>
              </a:stretch>
            </a:blipFill>
          </p:spPr>
          <p:txBody>
            <a:bodyPr/>
            <a:lstStyle/>
            <a:p>
              <a:endParaRPr lang="ja-JP" altLang="en-US"/>
            </a:p>
          </p:txBody>
        </p:sp>
        <p:sp>
          <p:nvSpPr>
            <p:cNvPr id="28" name="TextBox 28"/>
            <p:cNvSpPr txBox="1"/>
            <p:nvPr/>
          </p:nvSpPr>
          <p:spPr>
            <a:xfrm>
              <a:off x="0" y="-19050"/>
              <a:ext cx="24384000" cy="10106482"/>
            </a:xfrm>
            <a:prstGeom prst="rect">
              <a:avLst/>
            </a:prstGeom>
          </p:spPr>
          <p:txBody>
            <a:bodyPr lIns="50800" tIns="50800" rIns="50800" bIns="50800" rtlCol="0" anchor="b"/>
            <a:lstStyle/>
            <a:p>
              <a:pPr algn="l">
                <a:lnSpc>
                  <a:spcPts val="3240"/>
                </a:lnSpc>
              </a:pPr>
              <a:r>
                <a:rPr lang="en-US" sz="2700">
                  <a:solidFill>
                    <a:srgbClr val="FFFFFF"/>
                  </a:solidFill>
                  <a:latin typeface="Arial"/>
                  <a:ea typeface="Arial"/>
                  <a:cs typeface="Arial"/>
                  <a:sym typeface="Arial"/>
                </a:rPr>
                <a:t>z</a:t>
              </a:r>
            </a:p>
          </p:txBody>
        </p:sp>
      </p:grpSp>
      <p:grpSp>
        <p:nvGrpSpPr>
          <p:cNvPr id="29" name="Group 29"/>
          <p:cNvGrpSpPr/>
          <p:nvPr/>
        </p:nvGrpSpPr>
        <p:grpSpPr>
          <a:xfrm>
            <a:off x="0" y="7565574"/>
            <a:ext cx="18288000" cy="2721426"/>
            <a:chOff x="0" y="0"/>
            <a:chExt cx="24384000" cy="3628568"/>
          </a:xfrm>
        </p:grpSpPr>
        <p:sp>
          <p:nvSpPr>
            <p:cNvPr id="30" name="Freeform 30"/>
            <p:cNvSpPr/>
            <p:nvPr/>
          </p:nvSpPr>
          <p:spPr>
            <a:xfrm>
              <a:off x="0" y="0"/>
              <a:ext cx="24384000" cy="3628517"/>
            </a:xfrm>
            <a:custGeom>
              <a:avLst/>
              <a:gdLst/>
              <a:ahLst/>
              <a:cxnLst/>
              <a:rect l="l" t="t" r="r" b="b"/>
              <a:pathLst>
                <a:path w="24384000" h="3628517">
                  <a:moveTo>
                    <a:pt x="0" y="0"/>
                  </a:moveTo>
                  <a:lnTo>
                    <a:pt x="24384000" y="0"/>
                  </a:lnTo>
                  <a:lnTo>
                    <a:pt x="24384000" y="3628517"/>
                  </a:lnTo>
                  <a:lnTo>
                    <a:pt x="0" y="3628517"/>
                  </a:lnTo>
                  <a:close/>
                </a:path>
              </a:pathLst>
            </a:custGeom>
            <a:solidFill>
              <a:srgbClr val="005DAA"/>
            </a:solidFill>
          </p:spPr>
          <p:txBody>
            <a:bodyPr/>
            <a:lstStyle/>
            <a:p>
              <a:endParaRPr lang="ja-JP" altLang="en-US"/>
            </a:p>
          </p:txBody>
        </p:sp>
      </p:grpSp>
      <p:grpSp>
        <p:nvGrpSpPr>
          <p:cNvPr id="31" name="Group 31"/>
          <p:cNvGrpSpPr/>
          <p:nvPr/>
        </p:nvGrpSpPr>
        <p:grpSpPr>
          <a:xfrm>
            <a:off x="15107758" y="8902589"/>
            <a:ext cx="2838069" cy="1069848"/>
            <a:chOff x="0" y="0"/>
            <a:chExt cx="3784092" cy="1426464"/>
          </a:xfrm>
        </p:grpSpPr>
        <p:sp>
          <p:nvSpPr>
            <p:cNvPr id="32" name="Freeform 32" descr="A picture containing drawing  Description automatically generated"/>
            <p:cNvSpPr/>
            <p:nvPr/>
          </p:nvSpPr>
          <p:spPr>
            <a:xfrm>
              <a:off x="0" y="0"/>
              <a:ext cx="3784092" cy="1426464"/>
            </a:xfrm>
            <a:custGeom>
              <a:avLst/>
              <a:gdLst/>
              <a:ahLst/>
              <a:cxnLst/>
              <a:rect l="l" t="t" r="r" b="b"/>
              <a:pathLst>
                <a:path w="3784092" h="1426464">
                  <a:moveTo>
                    <a:pt x="0" y="0"/>
                  </a:moveTo>
                  <a:lnTo>
                    <a:pt x="3784092" y="0"/>
                  </a:lnTo>
                  <a:lnTo>
                    <a:pt x="3784092" y="1426464"/>
                  </a:lnTo>
                  <a:lnTo>
                    <a:pt x="0" y="1426464"/>
                  </a:lnTo>
                  <a:lnTo>
                    <a:pt x="0" y="0"/>
                  </a:lnTo>
                  <a:close/>
                </a:path>
              </a:pathLst>
            </a:custGeom>
            <a:blipFill>
              <a:blip r:embed="rId3"/>
              <a:stretch>
                <a:fillRect l="-90" r="-90"/>
              </a:stretch>
            </a:blipFill>
          </p:spPr>
          <p:txBody>
            <a:bodyPr/>
            <a:lstStyle/>
            <a:p>
              <a:endParaRPr lang="ja-JP" altLang="en-US"/>
            </a:p>
          </p:txBody>
        </p:sp>
      </p:grpSp>
      <p:grpSp>
        <p:nvGrpSpPr>
          <p:cNvPr id="33" name="Group 33"/>
          <p:cNvGrpSpPr/>
          <p:nvPr/>
        </p:nvGrpSpPr>
        <p:grpSpPr>
          <a:xfrm>
            <a:off x="17475203" y="173355"/>
            <a:ext cx="635003" cy="547688"/>
            <a:chOff x="0" y="0"/>
            <a:chExt cx="846671" cy="730250"/>
          </a:xfrm>
        </p:grpSpPr>
        <p:sp>
          <p:nvSpPr>
            <p:cNvPr id="34" name="Freeform 34"/>
            <p:cNvSpPr/>
            <p:nvPr/>
          </p:nvSpPr>
          <p:spPr>
            <a:xfrm>
              <a:off x="0" y="0"/>
              <a:ext cx="846668" cy="730250"/>
            </a:xfrm>
            <a:custGeom>
              <a:avLst/>
              <a:gdLst/>
              <a:ahLst/>
              <a:cxnLst/>
              <a:rect l="l" t="t" r="r" b="b"/>
              <a:pathLst>
                <a:path w="846668" h="730250">
                  <a:moveTo>
                    <a:pt x="0" y="0"/>
                  </a:moveTo>
                  <a:lnTo>
                    <a:pt x="846668" y="0"/>
                  </a:lnTo>
                  <a:lnTo>
                    <a:pt x="846668" y="730250"/>
                  </a:lnTo>
                  <a:lnTo>
                    <a:pt x="0" y="730250"/>
                  </a:lnTo>
                  <a:close/>
                </a:path>
              </a:pathLst>
            </a:custGeom>
            <a:blipFill>
              <a:blip r:embed="rId4">
                <a:alphaModFix amt="0"/>
              </a:blip>
              <a:stretch>
                <a:fillRect l="-60661" r="-60661"/>
              </a:stretch>
            </a:blipFill>
          </p:spPr>
          <p:txBody>
            <a:bodyPr/>
            <a:lstStyle/>
            <a:p>
              <a:endParaRPr lang="ja-JP" altLang="en-US"/>
            </a:p>
          </p:txBody>
        </p:sp>
        <p:sp>
          <p:nvSpPr>
            <p:cNvPr id="35" name="TextBox 35"/>
            <p:cNvSpPr txBox="1"/>
            <p:nvPr/>
          </p:nvSpPr>
          <p:spPr>
            <a:xfrm>
              <a:off x="0" y="-19050"/>
              <a:ext cx="846671" cy="749300"/>
            </a:xfrm>
            <a:prstGeom prst="rect">
              <a:avLst/>
            </a:prstGeom>
          </p:spPr>
          <p:txBody>
            <a:bodyPr lIns="0" tIns="0" rIns="0" bIns="0" rtlCol="0" anchor="ctr"/>
            <a:lstStyle/>
            <a:p>
              <a:pPr algn="r">
                <a:lnSpc>
                  <a:spcPts val="2160"/>
                </a:lnSpc>
              </a:pPr>
              <a:r>
                <a:rPr lang="en-US" sz="1800">
                  <a:solidFill>
                    <a:srgbClr val="000000"/>
                  </a:solidFill>
                  <a:latin typeface="Arial"/>
                  <a:ea typeface="Arial"/>
                  <a:cs typeface="Arial"/>
                  <a:sym typeface="Arial"/>
                </a:rPr>
                <a:t>1</a:t>
              </a:r>
            </a:p>
          </p:txBody>
        </p:sp>
      </p:grpSp>
      <p:sp>
        <p:nvSpPr>
          <p:cNvPr id="36" name="TextBox 36"/>
          <p:cNvSpPr txBox="1"/>
          <p:nvPr/>
        </p:nvSpPr>
        <p:spPr>
          <a:xfrm>
            <a:off x="9549079" y="10504046"/>
            <a:ext cx="1887531" cy="250774"/>
          </a:xfrm>
          <a:prstGeom prst="rect">
            <a:avLst/>
          </a:prstGeom>
        </p:spPr>
        <p:txBody>
          <a:bodyPr lIns="0" tIns="0" rIns="0" bIns="0" rtlCol="0" anchor="t">
            <a:spAutoFit/>
          </a:bodyPr>
          <a:lstStyle/>
          <a:p>
            <a:pPr algn="r">
              <a:lnSpc>
                <a:spcPts val="1439"/>
              </a:lnSpc>
            </a:pPr>
            <a:r>
              <a:rPr lang="en-US" sz="1200" b="1">
                <a:solidFill>
                  <a:srgbClr val="000000"/>
                </a:solidFill>
                <a:latin typeface="Arial Bold"/>
                <a:ea typeface="Arial Bold"/>
                <a:cs typeface="Arial Bold"/>
                <a:sym typeface="Arial Bold"/>
              </a:rPr>
              <a:t>Rotary Leadership Colors</a:t>
            </a:r>
          </a:p>
        </p:txBody>
      </p:sp>
      <p:sp>
        <p:nvSpPr>
          <p:cNvPr id="37" name="TextBox 37"/>
          <p:cNvSpPr txBox="1"/>
          <p:nvPr/>
        </p:nvSpPr>
        <p:spPr>
          <a:xfrm>
            <a:off x="10105825" y="10858729"/>
            <a:ext cx="1322480" cy="250774"/>
          </a:xfrm>
          <a:prstGeom prst="rect">
            <a:avLst/>
          </a:prstGeom>
        </p:spPr>
        <p:txBody>
          <a:bodyPr lIns="0" tIns="0" rIns="0" bIns="0" rtlCol="0" anchor="t">
            <a:spAutoFit/>
          </a:bodyPr>
          <a:lstStyle/>
          <a:p>
            <a:pPr algn="l">
              <a:lnSpc>
                <a:spcPts val="3240"/>
              </a:lnSpc>
            </a:pPr>
            <a:r>
              <a:rPr lang="en-US" sz="2700">
                <a:solidFill>
                  <a:srgbClr val="595959"/>
                </a:solidFill>
                <a:latin typeface="Arial"/>
                <a:ea typeface="Arial"/>
                <a:cs typeface="Arial"/>
                <a:sym typeface="Arial"/>
              </a:rPr>
              <a:t>Secondary Colors</a:t>
            </a:r>
          </a:p>
        </p:txBody>
      </p:sp>
      <p:sp>
        <p:nvSpPr>
          <p:cNvPr id="38" name="TextBox 38"/>
          <p:cNvSpPr txBox="1"/>
          <p:nvPr/>
        </p:nvSpPr>
        <p:spPr>
          <a:xfrm>
            <a:off x="854746" y="8037654"/>
            <a:ext cx="14983718" cy="551882"/>
          </a:xfrm>
          <a:prstGeom prst="rect">
            <a:avLst/>
          </a:prstGeom>
        </p:spPr>
        <p:txBody>
          <a:bodyPr lIns="0" tIns="0" rIns="0" bIns="0" rtlCol="0" anchor="t">
            <a:spAutoFit/>
          </a:bodyPr>
          <a:lstStyle/>
          <a:p>
            <a:pPr algn="l">
              <a:lnSpc>
                <a:spcPts val="4296"/>
              </a:lnSpc>
            </a:pPr>
            <a:r>
              <a:rPr lang="en-US" altLang="ja-JP" sz="4972" b="1" dirty="0">
                <a:solidFill>
                  <a:srgbClr val="FFFFFF"/>
                </a:solidFill>
                <a:latin typeface="Arial Bold"/>
                <a:ea typeface="Arial Bold"/>
                <a:cs typeface="Arial Bold"/>
                <a:sym typeface="Arial Bold"/>
              </a:rPr>
              <a:t>PETS</a:t>
            </a:r>
            <a:r>
              <a:rPr lang="ja-JP" altLang="en-US" sz="4972" b="1" dirty="0">
                <a:solidFill>
                  <a:srgbClr val="FFFFFF"/>
                </a:solidFill>
                <a:latin typeface="Arial Bold"/>
                <a:ea typeface="Arial Bold"/>
                <a:cs typeface="Arial Bold"/>
                <a:sym typeface="Arial Bold"/>
              </a:rPr>
              <a:t>　財団セミナー</a:t>
            </a:r>
            <a:r>
              <a:rPr lang="en-US" sz="4972" b="1" dirty="0">
                <a:solidFill>
                  <a:srgbClr val="FFFFFF"/>
                </a:solidFill>
                <a:latin typeface="Arial Bold"/>
                <a:ea typeface="Arial Bold"/>
                <a:cs typeface="Arial Bold"/>
                <a:sym typeface="Arial Bold"/>
              </a:rPr>
              <a:t>　 　2026 年</a:t>
            </a:r>
            <a:r>
              <a:rPr lang="en-US" altLang="ja-JP" sz="4972" b="1" dirty="0">
                <a:solidFill>
                  <a:srgbClr val="FFFFFF"/>
                </a:solidFill>
                <a:latin typeface="Arial Bold"/>
                <a:ea typeface="Arial Bold"/>
                <a:cs typeface="Arial Bold"/>
                <a:sym typeface="Arial Bold"/>
              </a:rPr>
              <a:t>3</a:t>
            </a:r>
            <a:r>
              <a:rPr lang="en-US" sz="4972" b="1" dirty="0">
                <a:solidFill>
                  <a:srgbClr val="FFFFFF"/>
                </a:solidFill>
                <a:latin typeface="Arial Bold"/>
                <a:ea typeface="Arial Bold"/>
                <a:cs typeface="Arial Bold"/>
                <a:sym typeface="Arial Bold"/>
              </a:rPr>
              <a:t>月</a:t>
            </a:r>
            <a:r>
              <a:rPr lang="en-US" altLang="ja-JP" sz="4972" b="1" dirty="0">
                <a:solidFill>
                  <a:srgbClr val="FFFFFF"/>
                </a:solidFill>
                <a:latin typeface="Arial Bold"/>
                <a:ea typeface="Arial Bold"/>
                <a:cs typeface="Arial Bold"/>
                <a:sym typeface="Arial Bold"/>
              </a:rPr>
              <a:t>8</a:t>
            </a:r>
            <a:r>
              <a:rPr lang="en-US" sz="4972" b="1" dirty="0">
                <a:solidFill>
                  <a:srgbClr val="FFFFFF"/>
                </a:solidFill>
                <a:latin typeface="Arial Bold"/>
                <a:ea typeface="Arial Bold"/>
                <a:cs typeface="Arial Bold"/>
                <a:sym typeface="Arial Bold"/>
              </a:rPr>
              <a:t>日</a:t>
            </a:r>
          </a:p>
        </p:txBody>
      </p:sp>
      <p:sp>
        <p:nvSpPr>
          <p:cNvPr id="39" name="TextBox 39"/>
          <p:cNvSpPr txBox="1"/>
          <p:nvPr/>
        </p:nvSpPr>
        <p:spPr>
          <a:xfrm>
            <a:off x="376142" y="9002316"/>
            <a:ext cx="14731616" cy="899092"/>
          </a:xfrm>
          <a:prstGeom prst="rect">
            <a:avLst/>
          </a:prstGeom>
        </p:spPr>
        <p:txBody>
          <a:bodyPr wrap="square" lIns="0" tIns="0" rIns="0" bIns="0" rtlCol="0" anchor="t">
            <a:spAutoFit/>
          </a:bodyPr>
          <a:lstStyle/>
          <a:p>
            <a:pPr algn="l">
              <a:lnSpc>
                <a:spcPts val="3240"/>
              </a:lnSpc>
            </a:pPr>
            <a:r>
              <a:rPr lang="en-US" sz="3000" b="1" dirty="0">
                <a:solidFill>
                  <a:srgbClr val="FFFFFF"/>
                </a:solidFill>
                <a:latin typeface="Arial Bold"/>
                <a:ea typeface="Arial Bold"/>
                <a:cs typeface="Arial Bold"/>
                <a:sym typeface="Arial Bold"/>
              </a:rPr>
              <a:t>国際ロータリー第2510地区</a:t>
            </a:r>
          </a:p>
          <a:p>
            <a:pPr algn="l">
              <a:lnSpc>
                <a:spcPts val="4293"/>
              </a:lnSpc>
            </a:pPr>
            <a:r>
              <a:rPr lang="en-US" sz="2700" b="1" dirty="0">
                <a:solidFill>
                  <a:srgbClr val="FFFFFF"/>
                </a:solidFill>
                <a:latin typeface="Arial Bold"/>
                <a:ea typeface="Arial Bold"/>
                <a:cs typeface="Arial Bold"/>
                <a:sym typeface="Arial Bold"/>
              </a:rPr>
              <a:t>国際ロータリー第1地域 </a:t>
            </a:r>
            <a:r>
              <a:rPr lang="en-US" sz="2700" b="1" dirty="0" err="1">
                <a:solidFill>
                  <a:srgbClr val="FFFFFF"/>
                </a:solidFill>
                <a:latin typeface="Arial Bold"/>
                <a:ea typeface="Arial Bold"/>
                <a:cs typeface="Arial Bold"/>
                <a:sym typeface="Arial Bold"/>
              </a:rPr>
              <a:t>ロータリー財団地域コーディネーター補佐</a:t>
            </a:r>
            <a:r>
              <a:rPr lang="en-US" sz="2700" b="1" dirty="0">
                <a:solidFill>
                  <a:srgbClr val="FFFFFF"/>
                </a:solidFill>
                <a:latin typeface="Arial Bold"/>
                <a:ea typeface="Arial Bold"/>
                <a:cs typeface="Arial Bold"/>
                <a:sym typeface="Arial Bold"/>
              </a:rPr>
              <a:t>　</a:t>
            </a:r>
            <a:r>
              <a:rPr lang="en-US" sz="2700" b="1" dirty="0" err="1">
                <a:solidFill>
                  <a:srgbClr val="FFFFFF"/>
                </a:solidFill>
                <a:latin typeface="Arial Bold"/>
                <a:ea typeface="Arial Bold"/>
                <a:cs typeface="Arial Bold"/>
                <a:sym typeface="Arial Bold"/>
              </a:rPr>
              <a:t>出村知佳子（札幌北RC</a:t>
            </a:r>
            <a:r>
              <a:rPr lang="en-US" sz="2700" b="1" dirty="0">
                <a:solidFill>
                  <a:srgbClr val="FFFFFF"/>
                </a:solidFill>
                <a:latin typeface="Arial Bold"/>
                <a:ea typeface="Arial Bold"/>
                <a:cs typeface="Arial Bold"/>
                <a:sym typeface="Arial Bold"/>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2757" y="0"/>
            <a:ext cx="15322487" cy="10287000"/>
            <a:chOff x="0" y="0"/>
            <a:chExt cx="20429982" cy="13716000"/>
          </a:xfrm>
        </p:grpSpPr>
        <p:sp>
          <p:nvSpPr>
            <p:cNvPr id="3" name="Freeform 3"/>
            <p:cNvSpPr/>
            <p:nvPr/>
          </p:nvSpPr>
          <p:spPr>
            <a:xfrm>
              <a:off x="0" y="0"/>
              <a:ext cx="20429982" cy="13716000"/>
            </a:xfrm>
            <a:custGeom>
              <a:avLst/>
              <a:gdLst/>
              <a:ahLst/>
              <a:cxnLst/>
              <a:rect l="l" t="t" r="r" b="b"/>
              <a:pathLst>
                <a:path w="20429982" h="13716000">
                  <a:moveTo>
                    <a:pt x="0" y="0"/>
                  </a:moveTo>
                  <a:lnTo>
                    <a:pt x="20429982" y="0"/>
                  </a:lnTo>
                  <a:lnTo>
                    <a:pt x="20429982" y="13716000"/>
                  </a:lnTo>
                  <a:lnTo>
                    <a:pt x="0" y="13716000"/>
                  </a:lnTo>
                  <a:lnTo>
                    <a:pt x="0" y="0"/>
                  </a:lnTo>
                  <a:close/>
                </a:path>
              </a:pathLst>
            </a:custGeom>
            <a:blipFill>
              <a:blip r:embed="rId2"/>
              <a:stretch>
                <a:fillRect b="-18788"/>
              </a:stretch>
            </a:blipFill>
          </p:spPr>
          <p:txBody>
            <a:bodyPr/>
            <a:lstStyle/>
            <a:p>
              <a:endParaRPr lang="ja-JP" alt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3244" y="1944193"/>
            <a:ext cx="17662025" cy="8342807"/>
          </a:xfrm>
          <a:custGeom>
            <a:avLst/>
            <a:gdLst/>
            <a:ahLst/>
            <a:cxnLst/>
            <a:rect l="l" t="t" r="r" b="b"/>
            <a:pathLst>
              <a:path w="17662025" h="8342807">
                <a:moveTo>
                  <a:pt x="0" y="0"/>
                </a:moveTo>
                <a:lnTo>
                  <a:pt x="17662026" y="0"/>
                </a:lnTo>
                <a:lnTo>
                  <a:pt x="17662026" y="8342807"/>
                </a:lnTo>
                <a:lnTo>
                  <a:pt x="0" y="8342807"/>
                </a:lnTo>
                <a:lnTo>
                  <a:pt x="0" y="0"/>
                </a:lnTo>
                <a:close/>
              </a:path>
            </a:pathLst>
          </a:custGeom>
          <a:blipFill>
            <a:blip r:embed="rId2"/>
            <a:stretch>
              <a:fillRect l="-7906" t="-52477" r="-74609" b="-64867"/>
            </a:stretch>
          </a:blipFill>
        </p:spPr>
        <p:txBody>
          <a:bodyPr/>
          <a:lstStyle/>
          <a:p>
            <a:endParaRPr lang="ja-JP" altLang="en-US"/>
          </a:p>
        </p:txBody>
      </p:sp>
      <p:sp>
        <p:nvSpPr>
          <p:cNvPr id="3" name="Freeform 3"/>
          <p:cNvSpPr/>
          <p:nvPr/>
        </p:nvSpPr>
        <p:spPr>
          <a:xfrm>
            <a:off x="4217611" y="1785461"/>
            <a:ext cx="2785654" cy="2719049"/>
          </a:xfrm>
          <a:custGeom>
            <a:avLst/>
            <a:gdLst/>
            <a:ahLst/>
            <a:cxnLst/>
            <a:rect l="l" t="t" r="r" b="b"/>
            <a:pathLst>
              <a:path w="2785654" h="2719049">
                <a:moveTo>
                  <a:pt x="0" y="0"/>
                </a:moveTo>
                <a:lnTo>
                  <a:pt x="2785654" y="0"/>
                </a:lnTo>
                <a:lnTo>
                  <a:pt x="2785654" y="2719049"/>
                </a:lnTo>
                <a:lnTo>
                  <a:pt x="0" y="2719049"/>
                </a:lnTo>
                <a:lnTo>
                  <a:pt x="0" y="0"/>
                </a:lnTo>
                <a:close/>
              </a:path>
            </a:pathLst>
          </a:custGeom>
          <a:blipFill>
            <a:blip r:embed="rId3">
              <a:extLst>
                <a:ext uri="{96DAC541-7B7A-43D3-8B79-37D633B846F1}">
                  <asvg:svgBlip xmlns:asvg="http://schemas.microsoft.com/office/drawing/2016/SVG/main" r:embed="rId4"/>
                </a:ext>
              </a:extLst>
            </a:blip>
            <a:stretch>
              <a:fillRect/>
            </a:stretch>
          </a:blipFill>
          <a:ln w="133350" cap="sq">
            <a:solidFill>
              <a:srgbClr val="FF0000"/>
            </a:solidFill>
            <a:prstDash val="solid"/>
            <a:miter/>
          </a:ln>
        </p:spPr>
        <p:txBody>
          <a:bodyPr/>
          <a:lstStyle/>
          <a:p>
            <a:endParaRPr lang="ja-JP" altLang="en-US"/>
          </a:p>
        </p:txBody>
      </p:sp>
      <p:sp>
        <p:nvSpPr>
          <p:cNvPr id="4" name="Freeform 4"/>
          <p:cNvSpPr/>
          <p:nvPr/>
        </p:nvSpPr>
        <p:spPr>
          <a:xfrm>
            <a:off x="10723785" y="1555156"/>
            <a:ext cx="3405222" cy="3323803"/>
          </a:xfrm>
          <a:custGeom>
            <a:avLst/>
            <a:gdLst/>
            <a:ahLst/>
            <a:cxnLst/>
            <a:rect l="l" t="t" r="r" b="b"/>
            <a:pathLst>
              <a:path w="3405222" h="3323803">
                <a:moveTo>
                  <a:pt x="0" y="0"/>
                </a:moveTo>
                <a:lnTo>
                  <a:pt x="3405221" y="0"/>
                </a:lnTo>
                <a:lnTo>
                  <a:pt x="3405221" y="3323803"/>
                </a:lnTo>
                <a:lnTo>
                  <a:pt x="0" y="3323803"/>
                </a:lnTo>
                <a:lnTo>
                  <a:pt x="0" y="0"/>
                </a:lnTo>
                <a:close/>
              </a:path>
            </a:pathLst>
          </a:custGeom>
          <a:blipFill>
            <a:blip r:embed="rId3">
              <a:extLst>
                <a:ext uri="{96DAC541-7B7A-43D3-8B79-37D633B846F1}">
                  <asvg:svgBlip xmlns:asvg="http://schemas.microsoft.com/office/drawing/2016/SVG/main" r:embed="rId4"/>
                </a:ext>
              </a:extLst>
            </a:blip>
            <a:stretch>
              <a:fillRect/>
            </a:stretch>
          </a:blipFill>
          <a:ln w="133350" cap="sq">
            <a:solidFill>
              <a:srgbClr val="FF0000"/>
            </a:solidFill>
            <a:prstDash val="solid"/>
            <a:miter/>
          </a:ln>
        </p:spPr>
        <p:txBody>
          <a:bodyPr/>
          <a:lstStyle/>
          <a:p>
            <a:endParaRPr lang="ja-JP" altLang="en-US"/>
          </a:p>
        </p:txBody>
      </p:sp>
      <p:sp>
        <p:nvSpPr>
          <p:cNvPr id="5" name="Freeform 5"/>
          <p:cNvSpPr/>
          <p:nvPr/>
        </p:nvSpPr>
        <p:spPr>
          <a:xfrm rot="9561039">
            <a:off x="6111492" y="5208175"/>
            <a:ext cx="2114624" cy="1358646"/>
          </a:xfrm>
          <a:custGeom>
            <a:avLst/>
            <a:gdLst/>
            <a:ahLst/>
            <a:cxnLst/>
            <a:rect l="l" t="t" r="r" b="b"/>
            <a:pathLst>
              <a:path w="2114624" h="1358646">
                <a:moveTo>
                  <a:pt x="0" y="0"/>
                </a:moveTo>
                <a:lnTo>
                  <a:pt x="2114624" y="0"/>
                </a:lnTo>
                <a:lnTo>
                  <a:pt x="2114624" y="1358646"/>
                </a:lnTo>
                <a:lnTo>
                  <a:pt x="0" y="13586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ja-JP" altLang="en-US"/>
          </a:p>
        </p:txBody>
      </p:sp>
      <p:sp>
        <p:nvSpPr>
          <p:cNvPr id="6" name="Freeform 6"/>
          <p:cNvSpPr/>
          <p:nvPr/>
        </p:nvSpPr>
        <p:spPr>
          <a:xfrm rot="9561039">
            <a:off x="7521908" y="6714136"/>
            <a:ext cx="2114624" cy="1358646"/>
          </a:xfrm>
          <a:custGeom>
            <a:avLst/>
            <a:gdLst/>
            <a:ahLst/>
            <a:cxnLst/>
            <a:rect l="l" t="t" r="r" b="b"/>
            <a:pathLst>
              <a:path w="2114624" h="1358646">
                <a:moveTo>
                  <a:pt x="0" y="0"/>
                </a:moveTo>
                <a:lnTo>
                  <a:pt x="2114624" y="0"/>
                </a:lnTo>
                <a:lnTo>
                  <a:pt x="2114624" y="1358646"/>
                </a:lnTo>
                <a:lnTo>
                  <a:pt x="0" y="135864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ja-JP" altLang="en-US"/>
          </a:p>
        </p:txBody>
      </p:sp>
      <p:sp>
        <p:nvSpPr>
          <p:cNvPr id="7" name="Freeform 7"/>
          <p:cNvSpPr/>
          <p:nvPr/>
        </p:nvSpPr>
        <p:spPr>
          <a:xfrm rot="9561039">
            <a:off x="7801702" y="8267869"/>
            <a:ext cx="2114624" cy="1358646"/>
          </a:xfrm>
          <a:custGeom>
            <a:avLst/>
            <a:gdLst/>
            <a:ahLst/>
            <a:cxnLst/>
            <a:rect l="l" t="t" r="r" b="b"/>
            <a:pathLst>
              <a:path w="2114624" h="1358646">
                <a:moveTo>
                  <a:pt x="0" y="0"/>
                </a:moveTo>
                <a:lnTo>
                  <a:pt x="2114624" y="0"/>
                </a:lnTo>
                <a:lnTo>
                  <a:pt x="2114624" y="1358646"/>
                </a:lnTo>
                <a:lnTo>
                  <a:pt x="0" y="135864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ja-JP" altLang="en-US"/>
          </a:p>
        </p:txBody>
      </p:sp>
      <p:grpSp>
        <p:nvGrpSpPr>
          <p:cNvPr id="8" name="Group 8"/>
          <p:cNvGrpSpPr/>
          <p:nvPr/>
        </p:nvGrpSpPr>
        <p:grpSpPr>
          <a:xfrm>
            <a:off x="514" y="-136624"/>
            <a:ext cx="18287486" cy="2330648"/>
            <a:chOff x="0" y="0"/>
            <a:chExt cx="24383314" cy="3107531"/>
          </a:xfrm>
        </p:grpSpPr>
        <p:sp>
          <p:nvSpPr>
            <p:cNvPr id="9" name="Freeform 9"/>
            <p:cNvSpPr/>
            <p:nvPr/>
          </p:nvSpPr>
          <p:spPr>
            <a:xfrm>
              <a:off x="0" y="0"/>
              <a:ext cx="24383364" cy="3107569"/>
            </a:xfrm>
            <a:custGeom>
              <a:avLst/>
              <a:gdLst/>
              <a:ahLst/>
              <a:cxnLst/>
              <a:rect l="l" t="t" r="r" b="b"/>
              <a:pathLst>
                <a:path w="24383364" h="3107569">
                  <a:moveTo>
                    <a:pt x="0" y="0"/>
                  </a:moveTo>
                  <a:lnTo>
                    <a:pt x="24383364" y="0"/>
                  </a:lnTo>
                  <a:lnTo>
                    <a:pt x="24383364" y="3107569"/>
                  </a:lnTo>
                  <a:lnTo>
                    <a:pt x="0" y="3107569"/>
                  </a:lnTo>
                  <a:close/>
                </a:path>
              </a:pathLst>
            </a:custGeom>
            <a:solidFill>
              <a:srgbClr val="17458F"/>
            </a:solidFill>
          </p:spPr>
          <p:txBody>
            <a:bodyPr/>
            <a:lstStyle/>
            <a:p>
              <a:endParaRPr lang="ja-JP" altLang="en-US"/>
            </a:p>
          </p:txBody>
        </p:sp>
        <p:sp>
          <p:nvSpPr>
            <p:cNvPr id="10" name="TextBox 10"/>
            <p:cNvSpPr txBox="1"/>
            <p:nvPr/>
          </p:nvSpPr>
          <p:spPr>
            <a:xfrm>
              <a:off x="0" y="-152400"/>
              <a:ext cx="24383314" cy="3259931"/>
            </a:xfrm>
            <a:prstGeom prst="rect">
              <a:avLst/>
            </a:prstGeom>
          </p:spPr>
          <p:txBody>
            <a:bodyPr lIns="50800" tIns="50800" rIns="50800" bIns="50800" rtlCol="0" anchor="t"/>
            <a:lstStyle/>
            <a:p>
              <a:pPr algn="l">
                <a:lnSpc>
                  <a:spcPts val="3600"/>
                </a:lnSpc>
              </a:pPr>
              <a:endParaRPr/>
            </a:p>
            <a:p>
              <a:pPr algn="l">
                <a:lnSpc>
                  <a:spcPts val="8640"/>
                </a:lnSpc>
              </a:pPr>
              <a:r>
                <a:rPr lang="en-US" sz="7200">
                  <a:solidFill>
                    <a:srgbClr val="FFFFFF"/>
                  </a:solidFill>
                  <a:latin typeface="游ゴシック体"/>
                  <a:ea typeface="游ゴシック体"/>
                  <a:cs typeface="游ゴシック体"/>
                  <a:sym typeface="游ゴシック体"/>
                </a:rPr>
                <a:t> </a:t>
              </a:r>
              <a:r>
                <a:rPr lang="en-US" sz="7200" b="1">
                  <a:solidFill>
                    <a:srgbClr val="FFFFFF"/>
                  </a:solidFill>
                  <a:latin typeface="游ゴシック体 Bold"/>
                  <a:ea typeface="游ゴシック体 Bold"/>
                  <a:cs typeface="游ゴシック体 Bold"/>
                  <a:sym typeface="游ゴシック体 Bold"/>
                </a:rPr>
                <a:t>ロータリー財団へのD2510の寄付</a:t>
              </a:r>
            </a:p>
            <a:p>
              <a:pPr algn="l">
                <a:lnSpc>
                  <a:spcPts val="3600"/>
                </a:lnSpc>
              </a:pPr>
              <a:r>
                <a:rPr lang="en-US" sz="3000" b="1">
                  <a:solidFill>
                    <a:srgbClr val="FFFFFF"/>
                  </a:solidFill>
                  <a:latin typeface="游ゴシック体 Bold"/>
                  <a:ea typeface="游ゴシック体 Bold"/>
                  <a:cs typeface="游ゴシック体 Bold"/>
                  <a:sym typeface="游ゴシック体 Bold"/>
                </a:rPr>
                <a:t>　　　　　　　　　　　　　　　　　　　　　　　　　　　　　　　　</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2635625"/>
            <a:ext cx="5931837" cy="4350963"/>
            <a:chOff x="0" y="0"/>
            <a:chExt cx="7909116" cy="5801284"/>
          </a:xfrm>
        </p:grpSpPr>
        <p:sp>
          <p:nvSpPr>
            <p:cNvPr id="3" name="Freeform 3"/>
            <p:cNvSpPr/>
            <p:nvPr/>
          </p:nvSpPr>
          <p:spPr>
            <a:xfrm>
              <a:off x="0" y="0"/>
              <a:ext cx="7909052" cy="5801233"/>
            </a:xfrm>
            <a:custGeom>
              <a:avLst/>
              <a:gdLst/>
              <a:ahLst/>
              <a:cxnLst/>
              <a:rect l="l" t="t" r="r" b="b"/>
              <a:pathLst>
                <a:path w="7909052" h="5801233">
                  <a:moveTo>
                    <a:pt x="0" y="0"/>
                  </a:moveTo>
                  <a:lnTo>
                    <a:pt x="7909052" y="0"/>
                  </a:lnTo>
                  <a:lnTo>
                    <a:pt x="7909052" y="5801233"/>
                  </a:lnTo>
                  <a:lnTo>
                    <a:pt x="0" y="5801233"/>
                  </a:lnTo>
                  <a:close/>
                </a:path>
              </a:pathLst>
            </a:custGeom>
            <a:solidFill>
              <a:srgbClr val="FF7600"/>
            </a:solidFill>
          </p:spPr>
          <p:txBody>
            <a:bodyPr/>
            <a:lstStyle/>
            <a:p>
              <a:endParaRPr lang="ja-JP" altLang="en-US"/>
            </a:p>
          </p:txBody>
        </p:sp>
        <p:sp>
          <p:nvSpPr>
            <p:cNvPr id="4" name="TextBox 4"/>
            <p:cNvSpPr txBox="1"/>
            <p:nvPr/>
          </p:nvSpPr>
          <p:spPr>
            <a:xfrm>
              <a:off x="0" y="-28575"/>
              <a:ext cx="7909116" cy="5829859"/>
            </a:xfrm>
            <a:prstGeom prst="rect">
              <a:avLst/>
            </a:prstGeom>
          </p:spPr>
          <p:txBody>
            <a:bodyPr lIns="50800" tIns="50800" rIns="50800" bIns="50800" rtlCol="0" anchor="ctr"/>
            <a:lstStyle/>
            <a:p>
              <a:pPr algn="ctr">
                <a:lnSpc>
                  <a:spcPts val="7200"/>
                </a:lnSpc>
              </a:pPr>
              <a:r>
                <a:rPr lang="en-US" sz="6000" b="1">
                  <a:solidFill>
                    <a:srgbClr val="FFFFFF"/>
                  </a:solidFill>
                  <a:latin typeface="Arimo Bold"/>
                  <a:ea typeface="Arimo Bold"/>
                  <a:cs typeface="Arimo Bold"/>
                  <a:sym typeface="Arimo Bold"/>
                </a:rPr>
                <a:t>１</a:t>
              </a:r>
            </a:p>
            <a:p>
              <a:pPr algn="ctr">
                <a:lnSpc>
                  <a:spcPts val="7200"/>
                </a:lnSpc>
              </a:pPr>
              <a:r>
                <a:rPr lang="en-US" sz="6000" b="1">
                  <a:solidFill>
                    <a:srgbClr val="FFFFFF"/>
                  </a:solidFill>
                  <a:latin typeface="Arimo Bold"/>
                  <a:ea typeface="Arimo Bold"/>
                  <a:cs typeface="Arimo Bold"/>
                  <a:sym typeface="Arimo Bold"/>
                </a:rPr>
                <a:t>Thank You</a:t>
              </a:r>
            </a:p>
            <a:p>
              <a:pPr algn="ctr">
                <a:lnSpc>
                  <a:spcPts val="7200"/>
                </a:lnSpc>
              </a:pPr>
              <a:r>
                <a:rPr lang="en-US" sz="6000" b="1">
                  <a:solidFill>
                    <a:srgbClr val="FFFFFF"/>
                  </a:solidFill>
                  <a:latin typeface="Arimo Bold"/>
                  <a:ea typeface="Arimo Bold"/>
                  <a:cs typeface="Arimo Bold"/>
                  <a:sym typeface="Arimo Bold"/>
                </a:rPr>
                <a:t>レター</a:t>
              </a:r>
            </a:p>
          </p:txBody>
        </p:sp>
      </p:grpSp>
      <p:grpSp>
        <p:nvGrpSpPr>
          <p:cNvPr id="5" name="Group 5"/>
          <p:cNvGrpSpPr/>
          <p:nvPr/>
        </p:nvGrpSpPr>
        <p:grpSpPr>
          <a:xfrm>
            <a:off x="7078189" y="2635625"/>
            <a:ext cx="4845987" cy="4350963"/>
            <a:chOff x="0" y="0"/>
            <a:chExt cx="6461316" cy="5801284"/>
          </a:xfrm>
        </p:grpSpPr>
        <p:sp>
          <p:nvSpPr>
            <p:cNvPr id="6" name="Freeform 6"/>
            <p:cNvSpPr/>
            <p:nvPr/>
          </p:nvSpPr>
          <p:spPr>
            <a:xfrm>
              <a:off x="0" y="0"/>
              <a:ext cx="6461252" cy="5801233"/>
            </a:xfrm>
            <a:custGeom>
              <a:avLst/>
              <a:gdLst/>
              <a:ahLst/>
              <a:cxnLst/>
              <a:rect l="l" t="t" r="r" b="b"/>
              <a:pathLst>
                <a:path w="6461252" h="5801233">
                  <a:moveTo>
                    <a:pt x="0" y="0"/>
                  </a:moveTo>
                  <a:lnTo>
                    <a:pt x="6461252" y="0"/>
                  </a:lnTo>
                  <a:lnTo>
                    <a:pt x="6461252" y="5801233"/>
                  </a:lnTo>
                  <a:lnTo>
                    <a:pt x="0" y="5801233"/>
                  </a:lnTo>
                  <a:close/>
                </a:path>
              </a:pathLst>
            </a:custGeom>
            <a:solidFill>
              <a:srgbClr val="17458F"/>
            </a:solidFill>
          </p:spPr>
          <p:txBody>
            <a:bodyPr/>
            <a:lstStyle/>
            <a:p>
              <a:endParaRPr lang="ja-JP" altLang="en-US"/>
            </a:p>
          </p:txBody>
        </p:sp>
        <p:sp>
          <p:nvSpPr>
            <p:cNvPr id="7" name="TextBox 7"/>
            <p:cNvSpPr txBox="1"/>
            <p:nvPr/>
          </p:nvSpPr>
          <p:spPr>
            <a:xfrm>
              <a:off x="0" y="-28575"/>
              <a:ext cx="6461316" cy="5829859"/>
            </a:xfrm>
            <a:prstGeom prst="rect">
              <a:avLst/>
            </a:prstGeom>
          </p:spPr>
          <p:txBody>
            <a:bodyPr lIns="50800" tIns="50800" rIns="50800" bIns="50800" rtlCol="0" anchor="ctr"/>
            <a:lstStyle/>
            <a:p>
              <a:pPr algn="ctr">
                <a:lnSpc>
                  <a:spcPts val="7200"/>
                </a:lnSpc>
              </a:pPr>
              <a:r>
                <a:rPr lang="en-US" sz="6000" b="1">
                  <a:solidFill>
                    <a:srgbClr val="FFFFFF"/>
                  </a:solidFill>
                  <a:latin typeface="Arimo Bold"/>
                  <a:ea typeface="Arimo Bold"/>
                  <a:cs typeface="Arimo Bold"/>
                  <a:sym typeface="Arimo Bold"/>
                </a:rPr>
                <a:t>２</a:t>
              </a:r>
            </a:p>
            <a:p>
              <a:pPr algn="ctr">
                <a:lnSpc>
                  <a:spcPts val="7200"/>
                </a:lnSpc>
              </a:pPr>
              <a:r>
                <a:rPr lang="en-US" sz="6000" b="1">
                  <a:solidFill>
                    <a:srgbClr val="FFFFFF"/>
                  </a:solidFill>
                  <a:latin typeface="Arimo Bold"/>
                  <a:ea typeface="Arimo Bold"/>
                  <a:cs typeface="Arimo Bold"/>
                  <a:sym typeface="Arimo Bold"/>
                </a:rPr>
                <a:t>PHS</a:t>
              </a:r>
            </a:p>
            <a:p>
              <a:pPr algn="ctr">
                <a:lnSpc>
                  <a:spcPts val="7200"/>
                </a:lnSpc>
              </a:pPr>
              <a:r>
                <a:rPr lang="en-US" sz="6000" b="1">
                  <a:solidFill>
                    <a:srgbClr val="FFFFFF"/>
                  </a:solidFill>
                  <a:latin typeface="Arimo Bold"/>
                  <a:ea typeface="Arimo Bold"/>
                  <a:cs typeface="Arimo Bold"/>
                  <a:sym typeface="Arimo Bold"/>
                </a:rPr>
                <a:t>推進</a:t>
              </a:r>
            </a:p>
          </p:txBody>
        </p:sp>
      </p:grpSp>
      <p:grpSp>
        <p:nvGrpSpPr>
          <p:cNvPr id="8" name="Group 8"/>
          <p:cNvGrpSpPr/>
          <p:nvPr/>
        </p:nvGrpSpPr>
        <p:grpSpPr>
          <a:xfrm>
            <a:off x="12384738" y="2635625"/>
            <a:ext cx="5217462" cy="4350963"/>
            <a:chOff x="0" y="0"/>
            <a:chExt cx="6956616" cy="5801284"/>
          </a:xfrm>
        </p:grpSpPr>
        <p:sp>
          <p:nvSpPr>
            <p:cNvPr id="9" name="Freeform 9"/>
            <p:cNvSpPr/>
            <p:nvPr/>
          </p:nvSpPr>
          <p:spPr>
            <a:xfrm>
              <a:off x="0" y="0"/>
              <a:ext cx="6956552" cy="5801233"/>
            </a:xfrm>
            <a:custGeom>
              <a:avLst/>
              <a:gdLst/>
              <a:ahLst/>
              <a:cxnLst/>
              <a:rect l="l" t="t" r="r" b="b"/>
              <a:pathLst>
                <a:path w="6956552" h="5801233">
                  <a:moveTo>
                    <a:pt x="0" y="0"/>
                  </a:moveTo>
                  <a:lnTo>
                    <a:pt x="6956552" y="0"/>
                  </a:lnTo>
                  <a:lnTo>
                    <a:pt x="6956552" y="5801233"/>
                  </a:lnTo>
                  <a:lnTo>
                    <a:pt x="0" y="5801233"/>
                  </a:lnTo>
                  <a:close/>
                </a:path>
              </a:pathLst>
            </a:custGeom>
            <a:solidFill>
              <a:srgbClr val="872175"/>
            </a:solidFill>
          </p:spPr>
          <p:txBody>
            <a:bodyPr/>
            <a:lstStyle/>
            <a:p>
              <a:endParaRPr lang="ja-JP" altLang="en-US"/>
            </a:p>
          </p:txBody>
        </p:sp>
        <p:sp>
          <p:nvSpPr>
            <p:cNvPr id="10" name="TextBox 10"/>
            <p:cNvSpPr txBox="1"/>
            <p:nvPr/>
          </p:nvSpPr>
          <p:spPr>
            <a:xfrm>
              <a:off x="0" y="-28575"/>
              <a:ext cx="6956616" cy="5829859"/>
            </a:xfrm>
            <a:prstGeom prst="rect">
              <a:avLst/>
            </a:prstGeom>
          </p:spPr>
          <p:txBody>
            <a:bodyPr lIns="50800" tIns="50800" rIns="50800" bIns="50800" rtlCol="0" anchor="ctr"/>
            <a:lstStyle/>
            <a:p>
              <a:pPr algn="ctr">
                <a:lnSpc>
                  <a:spcPts val="7200"/>
                </a:lnSpc>
              </a:pPr>
              <a:r>
                <a:rPr lang="en-US" sz="6000" b="1">
                  <a:solidFill>
                    <a:srgbClr val="FFFFFF"/>
                  </a:solidFill>
                  <a:latin typeface="Arimo Bold"/>
                  <a:ea typeface="Arimo Bold"/>
                  <a:cs typeface="Arimo Bold"/>
                  <a:sym typeface="Arimo Bold"/>
                </a:rPr>
                <a:t>３</a:t>
              </a:r>
            </a:p>
            <a:p>
              <a:pPr algn="ctr">
                <a:lnSpc>
                  <a:spcPts val="5759"/>
                </a:lnSpc>
              </a:pPr>
              <a:r>
                <a:rPr lang="en-US" sz="4800" b="1">
                  <a:solidFill>
                    <a:srgbClr val="FFFFFF"/>
                  </a:solidFill>
                  <a:latin typeface="Arimo Bold"/>
                  <a:ea typeface="Arimo Bold"/>
                  <a:cs typeface="Arimo Bold"/>
                  <a:sym typeface="Arimo Bold"/>
                </a:rPr>
                <a:t>クラブセントラル</a:t>
              </a:r>
            </a:p>
            <a:p>
              <a:pPr algn="ctr">
                <a:lnSpc>
                  <a:spcPts val="7200"/>
                </a:lnSpc>
              </a:pPr>
              <a:r>
                <a:rPr lang="en-US" sz="6000" b="1">
                  <a:solidFill>
                    <a:srgbClr val="FFFFFF"/>
                  </a:solidFill>
                  <a:latin typeface="Arimo Bold"/>
                  <a:ea typeface="Arimo Bold"/>
                  <a:cs typeface="Arimo Bold"/>
                  <a:sym typeface="Arimo Bold"/>
                </a:rPr>
                <a:t>目標設定</a:t>
              </a:r>
            </a:p>
          </p:txBody>
        </p:sp>
      </p:grpSp>
      <p:grpSp>
        <p:nvGrpSpPr>
          <p:cNvPr id="11" name="Group 11"/>
          <p:cNvGrpSpPr/>
          <p:nvPr/>
        </p:nvGrpSpPr>
        <p:grpSpPr>
          <a:xfrm>
            <a:off x="0" y="1"/>
            <a:ext cx="18288000" cy="2742276"/>
            <a:chOff x="0" y="0"/>
            <a:chExt cx="24384000" cy="4386262"/>
          </a:xfrm>
        </p:grpSpPr>
        <p:sp>
          <p:nvSpPr>
            <p:cNvPr id="12" name="Freeform 12"/>
            <p:cNvSpPr/>
            <p:nvPr/>
          </p:nvSpPr>
          <p:spPr>
            <a:xfrm>
              <a:off x="0" y="0"/>
              <a:ext cx="24384000" cy="4386275"/>
            </a:xfrm>
            <a:custGeom>
              <a:avLst/>
              <a:gdLst/>
              <a:ahLst/>
              <a:cxnLst/>
              <a:rect l="l" t="t" r="r" b="b"/>
              <a:pathLst>
                <a:path w="24384000" h="4386275">
                  <a:moveTo>
                    <a:pt x="0" y="0"/>
                  </a:moveTo>
                  <a:lnTo>
                    <a:pt x="24384000" y="0"/>
                  </a:lnTo>
                  <a:lnTo>
                    <a:pt x="24384000" y="4386275"/>
                  </a:lnTo>
                  <a:lnTo>
                    <a:pt x="0" y="4386275"/>
                  </a:lnTo>
                  <a:close/>
                </a:path>
              </a:pathLst>
            </a:custGeom>
            <a:solidFill>
              <a:srgbClr val="17458F"/>
            </a:solidFill>
          </p:spPr>
          <p:txBody>
            <a:bodyPr/>
            <a:lstStyle/>
            <a:p>
              <a:endParaRPr lang="ja-JP" altLang="en-US"/>
            </a:p>
          </p:txBody>
        </p:sp>
        <p:sp>
          <p:nvSpPr>
            <p:cNvPr id="13" name="TextBox 13"/>
            <p:cNvSpPr txBox="1"/>
            <p:nvPr/>
          </p:nvSpPr>
          <p:spPr>
            <a:xfrm>
              <a:off x="0" y="-295275"/>
              <a:ext cx="24384000" cy="4681537"/>
            </a:xfrm>
            <a:prstGeom prst="rect">
              <a:avLst/>
            </a:prstGeom>
          </p:spPr>
          <p:txBody>
            <a:bodyPr lIns="50800" tIns="50800" rIns="50800" bIns="50800" rtlCol="0" anchor="t"/>
            <a:lstStyle/>
            <a:p>
              <a:pPr algn="l">
                <a:lnSpc>
                  <a:spcPts val="7200"/>
                </a:lnSpc>
              </a:pPr>
              <a:endParaRPr/>
            </a:p>
            <a:p>
              <a:pPr algn="l">
                <a:lnSpc>
                  <a:spcPts val="7200"/>
                </a:lnSpc>
              </a:pPr>
              <a:r>
                <a:rPr lang="en-US" sz="6000" b="1">
                  <a:solidFill>
                    <a:srgbClr val="FFFFFF"/>
                  </a:solidFill>
                  <a:latin typeface="游ゴシック体 Bold"/>
                  <a:ea typeface="游ゴシック体 Bold"/>
                  <a:cs typeface="游ゴシック体 Bold"/>
                  <a:sym typeface="游ゴシック体 Bold"/>
                </a:rPr>
                <a:t>　　　　　25-26 のロータリー財団戦略計画</a:t>
              </a:r>
            </a:p>
            <a:p>
              <a:pPr algn="l">
                <a:lnSpc>
                  <a:spcPts val="7200"/>
                </a:lnSpc>
              </a:pPr>
              <a:endParaRPr lang="en-US" sz="6000" b="1">
                <a:solidFill>
                  <a:srgbClr val="FFFFFF"/>
                </a:solidFill>
                <a:latin typeface="游ゴシック体 Bold"/>
                <a:ea typeface="游ゴシック体 Bold"/>
                <a:cs typeface="游ゴシック体 Bold"/>
                <a:sym typeface="游ゴシック体 Bold"/>
              </a:endParaRPr>
            </a:p>
          </p:txBody>
        </p:sp>
      </p:grpSp>
      <p:grpSp>
        <p:nvGrpSpPr>
          <p:cNvPr id="14" name="Group 14"/>
          <p:cNvGrpSpPr/>
          <p:nvPr/>
        </p:nvGrpSpPr>
        <p:grpSpPr>
          <a:xfrm>
            <a:off x="0" y="7544724"/>
            <a:ext cx="18288000" cy="3277838"/>
            <a:chOff x="0" y="0"/>
            <a:chExt cx="24384000" cy="4370451"/>
          </a:xfrm>
        </p:grpSpPr>
        <p:sp>
          <p:nvSpPr>
            <p:cNvPr id="15" name="Freeform 15"/>
            <p:cNvSpPr/>
            <p:nvPr/>
          </p:nvSpPr>
          <p:spPr>
            <a:xfrm>
              <a:off x="0" y="0"/>
              <a:ext cx="24384000" cy="4370451"/>
            </a:xfrm>
            <a:custGeom>
              <a:avLst/>
              <a:gdLst/>
              <a:ahLst/>
              <a:cxnLst/>
              <a:rect l="l" t="t" r="r" b="b"/>
              <a:pathLst>
                <a:path w="24384000" h="4370451">
                  <a:moveTo>
                    <a:pt x="0" y="0"/>
                  </a:moveTo>
                  <a:lnTo>
                    <a:pt x="24384000" y="0"/>
                  </a:lnTo>
                  <a:lnTo>
                    <a:pt x="24384000" y="4370451"/>
                  </a:lnTo>
                  <a:lnTo>
                    <a:pt x="0" y="4370451"/>
                  </a:lnTo>
                  <a:close/>
                </a:path>
              </a:pathLst>
            </a:custGeom>
            <a:solidFill>
              <a:srgbClr val="005DAA"/>
            </a:solidFill>
          </p:spPr>
          <p:txBody>
            <a:bodyPr/>
            <a:lstStyle/>
            <a:p>
              <a:endParaRPr lang="ja-JP" altLang="en-US"/>
            </a:p>
          </p:txBody>
        </p:sp>
        <p:sp>
          <p:nvSpPr>
            <p:cNvPr id="16" name="TextBox 16"/>
            <p:cNvSpPr txBox="1"/>
            <p:nvPr/>
          </p:nvSpPr>
          <p:spPr>
            <a:xfrm>
              <a:off x="0" y="354368"/>
              <a:ext cx="24384000" cy="4016058"/>
            </a:xfrm>
            <a:prstGeom prst="rect">
              <a:avLst/>
            </a:prstGeom>
          </p:spPr>
          <p:txBody>
            <a:bodyPr lIns="50800" tIns="50800" rIns="50800" bIns="50800" rtlCol="0" anchor="t"/>
            <a:lstStyle/>
            <a:p>
              <a:pPr algn="ctr">
                <a:lnSpc>
                  <a:spcPts val="7200"/>
                </a:lnSpc>
              </a:pPr>
              <a:r>
                <a:rPr lang="en-US" sz="6000" b="1" dirty="0">
                  <a:solidFill>
                    <a:srgbClr val="FFFFFF"/>
                  </a:solidFill>
                  <a:latin typeface="游ゴシック体 Bold"/>
                  <a:ea typeface="游ゴシック体 Bold"/>
                  <a:cs typeface="游ゴシック体 Bold"/>
                  <a:sym typeface="游ゴシック体 Bold"/>
                </a:rPr>
                <a:t>「</a:t>
              </a:r>
              <a:r>
                <a:rPr lang="en-US" sz="6000" b="1" dirty="0" err="1">
                  <a:solidFill>
                    <a:srgbClr val="FFFFFF"/>
                  </a:solidFill>
                  <a:latin typeface="游ゴシック体 Bold"/>
                  <a:ea typeface="游ゴシック体 Bold"/>
                  <a:cs typeface="游ゴシック体 Bold"/>
                  <a:sym typeface="游ゴシック体 Bold"/>
                </a:rPr>
                <a:t>寄付の向こうにあるもの</a:t>
              </a:r>
              <a:r>
                <a:rPr lang="en-US" sz="6000" b="1" dirty="0">
                  <a:solidFill>
                    <a:srgbClr val="FFFFFF"/>
                  </a:solidFill>
                  <a:latin typeface="游ゴシック体 Bold"/>
                  <a:ea typeface="游ゴシック体 Bold"/>
                  <a:cs typeface="游ゴシック体 Bold"/>
                  <a:sym typeface="游ゴシック体 Bold"/>
                </a:rPr>
                <a:t>」</a:t>
              </a:r>
            </a:p>
            <a:p>
              <a:pPr algn="ctr">
                <a:lnSpc>
                  <a:spcPts val="5759"/>
                </a:lnSpc>
              </a:pPr>
              <a:r>
                <a:rPr lang="en-US" sz="4800" b="1" dirty="0" err="1">
                  <a:solidFill>
                    <a:srgbClr val="FFFFFF"/>
                  </a:solidFill>
                  <a:latin typeface="游ゴシック体 Bold"/>
                  <a:ea typeface="游ゴシック体 Bold"/>
                  <a:cs typeface="游ゴシック体 Bold"/>
                  <a:sym typeface="游ゴシック体 Bold"/>
                </a:rPr>
                <a:t>ストーリーテリング＋ディスカッション</a:t>
              </a:r>
              <a:endParaRPr lang="en-US" sz="4800" b="1" dirty="0">
                <a:solidFill>
                  <a:srgbClr val="FFFFFF"/>
                </a:solidFill>
                <a:latin typeface="游ゴシック体 Bold"/>
                <a:ea typeface="游ゴシック体 Bold"/>
                <a:cs typeface="游ゴシック体 Bold"/>
                <a:sym typeface="游ゴシック体 Bold"/>
              </a:endParaRPr>
            </a:p>
            <a:p>
              <a:pPr algn="ctr">
                <a:lnSpc>
                  <a:spcPts val="5759"/>
                </a:lnSpc>
              </a:pPr>
              <a:r>
                <a:rPr lang="en-US" sz="4800" b="1" dirty="0" err="1">
                  <a:solidFill>
                    <a:srgbClr val="FFFFFF"/>
                  </a:solidFill>
                  <a:latin typeface="游ゴシック体 Bold"/>
                  <a:ea typeface="游ゴシック体 Bold"/>
                  <a:cs typeface="游ゴシック体 Bold"/>
                  <a:sym typeface="游ゴシック体 Bold"/>
                </a:rPr>
                <a:t>を実践しながら会員の理解を深めてまいります</a:t>
              </a:r>
              <a:endParaRPr lang="en-US" sz="4800" b="1" dirty="0">
                <a:solidFill>
                  <a:srgbClr val="FFFFFF"/>
                </a:solidFill>
                <a:latin typeface="游ゴシック体 Bold"/>
                <a:ea typeface="游ゴシック体 Bold"/>
                <a:cs typeface="游ゴシック体 Bold"/>
                <a:sym typeface="游ゴシック体 Bold"/>
              </a:endParaRPr>
            </a:p>
            <a:p>
              <a:pPr algn="ctr">
                <a:lnSpc>
                  <a:spcPts val="5759"/>
                </a:lnSpc>
              </a:pPr>
              <a:endParaRPr lang="en-US" sz="4800" b="1" dirty="0">
                <a:solidFill>
                  <a:srgbClr val="FFFFFF"/>
                </a:solidFill>
                <a:latin typeface="游ゴシック体 Bold"/>
                <a:ea typeface="游ゴシック体 Bold"/>
                <a:cs typeface="游ゴシック体 Bold"/>
                <a:sym typeface="游ゴシック体 Bold"/>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15900" y="9534525"/>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4" name="TextBox 4"/>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16</a:t>
              </a:r>
            </a:p>
          </p:txBody>
        </p:sp>
      </p:grpSp>
      <p:sp>
        <p:nvSpPr>
          <p:cNvPr id="5" name="TextBox 5"/>
          <p:cNvSpPr txBox="1"/>
          <p:nvPr/>
        </p:nvSpPr>
        <p:spPr>
          <a:xfrm>
            <a:off x="3554368" y="489404"/>
            <a:ext cx="10982176" cy="638175"/>
          </a:xfrm>
          <a:prstGeom prst="rect">
            <a:avLst/>
          </a:prstGeom>
        </p:spPr>
        <p:txBody>
          <a:bodyPr lIns="0" tIns="0" rIns="0" bIns="0" rtlCol="0" anchor="t">
            <a:spAutoFit/>
          </a:bodyPr>
          <a:lstStyle/>
          <a:p>
            <a:pPr algn="l">
              <a:lnSpc>
                <a:spcPts val="5040"/>
              </a:lnSpc>
            </a:pPr>
            <a:r>
              <a:rPr lang="en-US" sz="4200" b="1" dirty="0">
                <a:solidFill>
                  <a:srgbClr val="000000"/>
                </a:solidFill>
                <a:latin typeface="Source Han Sans JP Bold"/>
                <a:ea typeface="Source Han Sans JP Bold"/>
                <a:cs typeface="Source Han Sans JP Bold"/>
                <a:sym typeface="Source Han Sans JP Bold"/>
              </a:rPr>
              <a:t>第1地域の補助金プロジェクトと寄付の関係性</a:t>
            </a:r>
          </a:p>
        </p:txBody>
      </p:sp>
      <p:grpSp>
        <p:nvGrpSpPr>
          <p:cNvPr id="6" name="Group 6"/>
          <p:cNvGrpSpPr/>
          <p:nvPr/>
        </p:nvGrpSpPr>
        <p:grpSpPr>
          <a:xfrm>
            <a:off x="541424" y="1422854"/>
            <a:ext cx="17362427" cy="5145683"/>
            <a:chOff x="0" y="0"/>
            <a:chExt cx="23652422" cy="7009841"/>
          </a:xfrm>
        </p:grpSpPr>
        <p:sp>
          <p:nvSpPr>
            <p:cNvPr id="7" name="Freeform 7"/>
            <p:cNvSpPr/>
            <p:nvPr/>
          </p:nvSpPr>
          <p:spPr>
            <a:xfrm>
              <a:off x="0" y="0"/>
              <a:ext cx="23652423" cy="7009892"/>
            </a:xfrm>
            <a:custGeom>
              <a:avLst/>
              <a:gdLst/>
              <a:ahLst/>
              <a:cxnLst/>
              <a:rect l="l" t="t" r="r" b="b"/>
              <a:pathLst>
                <a:path w="23652423" h="7009892">
                  <a:moveTo>
                    <a:pt x="0" y="0"/>
                  </a:moveTo>
                  <a:lnTo>
                    <a:pt x="23652423" y="0"/>
                  </a:lnTo>
                  <a:lnTo>
                    <a:pt x="23652423" y="7009892"/>
                  </a:lnTo>
                  <a:lnTo>
                    <a:pt x="0" y="7009892"/>
                  </a:lnTo>
                  <a:lnTo>
                    <a:pt x="0" y="0"/>
                  </a:lnTo>
                  <a:close/>
                </a:path>
              </a:pathLst>
            </a:custGeom>
            <a:blipFill>
              <a:blip r:embed="rId3"/>
              <a:stretch>
                <a:fillRect l="-1547" r="-1547"/>
              </a:stretch>
            </a:blipFill>
          </p:spPr>
          <p:txBody>
            <a:bodyPr/>
            <a:lstStyle/>
            <a:p>
              <a:endParaRPr lang="ja-JP" altLang="en-US"/>
            </a:p>
          </p:txBody>
        </p:sp>
      </p:grpSp>
      <p:grpSp>
        <p:nvGrpSpPr>
          <p:cNvPr id="8" name="Group 8"/>
          <p:cNvGrpSpPr/>
          <p:nvPr/>
        </p:nvGrpSpPr>
        <p:grpSpPr>
          <a:xfrm>
            <a:off x="984856" y="7217550"/>
            <a:ext cx="17129379" cy="2024110"/>
            <a:chOff x="0" y="0"/>
            <a:chExt cx="22839172" cy="2698814"/>
          </a:xfrm>
        </p:grpSpPr>
        <p:sp>
          <p:nvSpPr>
            <p:cNvPr id="9" name="Freeform 9"/>
            <p:cNvSpPr/>
            <p:nvPr/>
          </p:nvSpPr>
          <p:spPr>
            <a:xfrm>
              <a:off x="0" y="0"/>
              <a:ext cx="22839172" cy="2698750"/>
            </a:xfrm>
            <a:custGeom>
              <a:avLst/>
              <a:gdLst/>
              <a:ahLst/>
              <a:cxnLst/>
              <a:rect l="l" t="t" r="r" b="b"/>
              <a:pathLst>
                <a:path w="22839172" h="2698750">
                  <a:moveTo>
                    <a:pt x="0" y="0"/>
                  </a:moveTo>
                  <a:lnTo>
                    <a:pt x="22839172" y="0"/>
                  </a:lnTo>
                  <a:lnTo>
                    <a:pt x="22839172" y="2698750"/>
                  </a:lnTo>
                  <a:lnTo>
                    <a:pt x="0" y="2698750"/>
                  </a:lnTo>
                  <a:lnTo>
                    <a:pt x="0" y="0"/>
                  </a:lnTo>
                  <a:close/>
                </a:path>
              </a:pathLst>
            </a:custGeom>
            <a:blipFill>
              <a:blip r:embed="rId4"/>
              <a:stretch>
                <a:fillRect l="-1487" t="-234498" r="-31991" b="-40126"/>
              </a:stretch>
            </a:blipFill>
          </p:spPr>
          <p:txBody>
            <a:bodyPr/>
            <a:lstStyle/>
            <a:p>
              <a:endParaRPr lang="ja-JP" altLang="en-US"/>
            </a:p>
          </p:txBody>
        </p:sp>
      </p:grpSp>
      <p:sp>
        <p:nvSpPr>
          <p:cNvPr id="10" name="Freeform 10"/>
          <p:cNvSpPr/>
          <p:nvPr/>
        </p:nvSpPr>
        <p:spPr>
          <a:xfrm>
            <a:off x="-220424" y="2133849"/>
            <a:ext cx="924876" cy="594233"/>
          </a:xfrm>
          <a:custGeom>
            <a:avLst/>
            <a:gdLst/>
            <a:ahLst/>
            <a:cxnLst/>
            <a:rect l="l" t="t" r="r" b="b"/>
            <a:pathLst>
              <a:path w="924876" h="594233">
                <a:moveTo>
                  <a:pt x="0" y="0"/>
                </a:moveTo>
                <a:lnTo>
                  <a:pt x="924876" y="0"/>
                </a:lnTo>
                <a:lnTo>
                  <a:pt x="924876" y="594233"/>
                </a:lnTo>
                <a:lnTo>
                  <a:pt x="0" y="5942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991174" y="9516428"/>
            <a:ext cx="6978215" cy="595913"/>
          </a:xfrm>
          <a:prstGeom prst="rect">
            <a:avLst/>
          </a:prstGeom>
        </p:spPr>
        <p:txBody>
          <a:bodyPr lIns="0" tIns="0" rIns="0" bIns="0" rtlCol="0" anchor="t">
            <a:spAutoFit/>
          </a:bodyPr>
          <a:lstStyle/>
          <a:p>
            <a:pPr algn="l">
              <a:lnSpc>
                <a:spcPts val="3240"/>
              </a:lnSpc>
            </a:pPr>
            <a:r>
              <a:rPr lang="en-US" sz="2700" b="1">
                <a:solidFill>
                  <a:srgbClr val="FFFFFF"/>
                </a:solidFill>
                <a:latin typeface="游ゴシック体 Bold"/>
                <a:ea typeface="游ゴシック体 Bold"/>
                <a:cs typeface="游ゴシック体 Bold"/>
                <a:sym typeface="游ゴシック体 Bold"/>
              </a:rPr>
              <a:t>（エバンストン One Rotary Center 2025）</a:t>
            </a:r>
          </a:p>
        </p:txBody>
      </p:sp>
      <p:grpSp>
        <p:nvGrpSpPr>
          <p:cNvPr id="3" name="Group 3"/>
          <p:cNvGrpSpPr/>
          <p:nvPr/>
        </p:nvGrpSpPr>
        <p:grpSpPr>
          <a:xfrm>
            <a:off x="12915900" y="9534525"/>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5" name="TextBox 5"/>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17</a:t>
              </a:r>
            </a:p>
          </p:txBody>
        </p:sp>
      </p:grpSp>
      <p:grpSp>
        <p:nvGrpSpPr>
          <p:cNvPr id="6" name="Group 6"/>
          <p:cNvGrpSpPr/>
          <p:nvPr/>
        </p:nvGrpSpPr>
        <p:grpSpPr>
          <a:xfrm>
            <a:off x="9112270" y="-514350"/>
            <a:ext cx="8937698" cy="10287000"/>
            <a:chOff x="0" y="0"/>
            <a:chExt cx="11916931" cy="13716000"/>
          </a:xfrm>
        </p:grpSpPr>
        <p:sp>
          <p:nvSpPr>
            <p:cNvPr id="7" name="Freeform 7"/>
            <p:cNvSpPr/>
            <p:nvPr/>
          </p:nvSpPr>
          <p:spPr>
            <a:xfrm>
              <a:off x="0" y="0"/>
              <a:ext cx="11916918" cy="13716000"/>
            </a:xfrm>
            <a:custGeom>
              <a:avLst/>
              <a:gdLst/>
              <a:ahLst/>
              <a:cxnLst/>
              <a:rect l="l" t="t" r="r" b="b"/>
              <a:pathLst>
                <a:path w="11916918" h="13716000">
                  <a:moveTo>
                    <a:pt x="0" y="0"/>
                  </a:moveTo>
                  <a:lnTo>
                    <a:pt x="11916918" y="0"/>
                  </a:lnTo>
                  <a:lnTo>
                    <a:pt x="11916918" y="13716000"/>
                  </a:lnTo>
                  <a:lnTo>
                    <a:pt x="0" y="13716000"/>
                  </a:lnTo>
                  <a:lnTo>
                    <a:pt x="0" y="0"/>
                  </a:lnTo>
                  <a:close/>
                </a:path>
              </a:pathLst>
            </a:custGeom>
            <a:blipFill>
              <a:blip r:embed="rId3"/>
              <a:stretch>
                <a:fillRect t="-5427" b="-5427"/>
              </a:stretch>
            </a:blipFill>
          </p:spPr>
          <p:txBody>
            <a:bodyPr/>
            <a:lstStyle/>
            <a:p>
              <a:endParaRPr lang="ja-JP" altLang="en-US" dirty="0"/>
            </a:p>
          </p:txBody>
        </p:sp>
      </p:grpSp>
      <p:grpSp>
        <p:nvGrpSpPr>
          <p:cNvPr id="8" name="Group 8"/>
          <p:cNvGrpSpPr/>
          <p:nvPr/>
        </p:nvGrpSpPr>
        <p:grpSpPr>
          <a:xfrm>
            <a:off x="1180767" y="7956823"/>
            <a:ext cx="7161457" cy="1924241"/>
            <a:chOff x="0" y="0"/>
            <a:chExt cx="9548609" cy="2565654"/>
          </a:xfrm>
        </p:grpSpPr>
        <p:sp>
          <p:nvSpPr>
            <p:cNvPr id="9" name="Freeform 9"/>
            <p:cNvSpPr/>
            <p:nvPr/>
          </p:nvSpPr>
          <p:spPr>
            <a:xfrm>
              <a:off x="0" y="0"/>
              <a:ext cx="9548622" cy="2565654"/>
            </a:xfrm>
            <a:custGeom>
              <a:avLst/>
              <a:gdLst/>
              <a:ahLst/>
              <a:cxnLst/>
              <a:rect l="l" t="t" r="r" b="b"/>
              <a:pathLst>
                <a:path w="9548622" h="2565654">
                  <a:moveTo>
                    <a:pt x="0" y="0"/>
                  </a:moveTo>
                  <a:lnTo>
                    <a:pt x="9548622" y="0"/>
                  </a:lnTo>
                  <a:lnTo>
                    <a:pt x="9548622" y="2565654"/>
                  </a:lnTo>
                  <a:lnTo>
                    <a:pt x="0" y="2565654"/>
                  </a:lnTo>
                  <a:lnTo>
                    <a:pt x="0" y="0"/>
                  </a:lnTo>
                  <a:close/>
                </a:path>
              </a:pathLst>
            </a:custGeom>
            <a:blipFill>
              <a:blip r:embed="rId4"/>
              <a:stretch>
                <a:fillRect/>
              </a:stretch>
            </a:blipFill>
          </p:spPr>
          <p:txBody>
            <a:bodyPr/>
            <a:lstStyle/>
            <a:p>
              <a:endParaRPr lang="ja-JP" altLang="en-US"/>
            </a:p>
          </p:txBody>
        </p:sp>
      </p:grpSp>
      <p:sp>
        <p:nvSpPr>
          <p:cNvPr id="10" name="TextBox 10"/>
          <p:cNvSpPr txBox="1"/>
          <p:nvPr/>
        </p:nvSpPr>
        <p:spPr>
          <a:xfrm>
            <a:off x="631146" y="584768"/>
            <a:ext cx="8397812" cy="2466975"/>
          </a:xfrm>
          <a:prstGeom prst="rect">
            <a:avLst/>
          </a:prstGeom>
        </p:spPr>
        <p:txBody>
          <a:bodyPr lIns="0" tIns="0" rIns="0" bIns="0" rtlCol="0" anchor="t">
            <a:spAutoFit/>
          </a:bodyPr>
          <a:lstStyle/>
          <a:p>
            <a:pPr algn="ctr">
              <a:lnSpc>
                <a:spcPts val="6359"/>
              </a:lnSpc>
            </a:pPr>
            <a:r>
              <a:rPr lang="en-US" sz="5299" b="1">
                <a:solidFill>
                  <a:srgbClr val="000000"/>
                </a:solidFill>
                <a:latin typeface="Arimo Bold"/>
                <a:ea typeface="Arimo Bold"/>
                <a:cs typeface="Arimo Bold"/>
                <a:sym typeface="Arimo Bold"/>
              </a:rPr>
              <a:t>日本事務局財団室との連携</a:t>
            </a:r>
          </a:p>
          <a:p>
            <a:pPr algn="ctr">
              <a:lnSpc>
                <a:spcPts val="5759"/>
              </a:lnSpc>
            </a:pPr>
            <a:endParaRPr lang="en-US" sz="5299" b="1">
              <a:solidFill>
                <a:srgbClr val="000000"/>
              </a:solidFill>
              <a:latin typeface="Arimo Bold"/>
              <a:ea typeface="Arimo Bold"/>
              <a:cs typeface="Arimo Bold"/>
              <a:sym typeface="Arimo Bold"/>
            </a:endParaRPr>
          </a:p>
          <a:p>
            <a:pPr algn="ctr">
              <a:lnSpc>
                <a:spcPts val="7200"/>
              </a:lnSpc>
            </a:pPr>
            <a:r>
              <a:rPr lang="en-US" sz="6000" b="1">
                <a:solidFill>
                  <a:srgbClr val="000000"/>
                </a:solidFill>
                <a:latin typeface="Arimo Bold"/>
                <a:ea typeface="Arimo Bold"/>
                <a:cs typeface="Arimo Bold"/>
                <a:sym typeface="Arimo Bold"/>
              </a:rPr>
              <a:t>教えてAGO！</a:t>
            </a:r>
          </a:p>
        </p:txBody>
      </p:sp>
      <p:sp>
        <p:nvSpPr>
          <p:cNvPr id="11" name="TextBox 11"/>
          <p:cNvSpPr txBox="1"/>
          <p:nvPr/>
        </p:nvSpPr>
        <p:spPr>
          <a:xfrm>
            <a:off x="823360" y="3075408"/>
            <a:ext cx="8032432" cy="4724400"/>
          </a:xfrm>
          <a:prstGeom prst="rect">
            <a:avLst/>
          </a:prstGeom>
        </p:spPr>
        <p:txBody>
          <a:bodyPr lIns="0" tIns="0" rIns="0" bIns="0" rtlCol="0" anchor="t">
            <a:spAutoFit/>
          </a:bodyPr>
          <a:lstStyle/>
          <a:p>
            <a:pPr algn="l">
              <a:lnSpc>
                <a:spcPts val="3240"/>
              </a:lnSpc>
            </a:pPr>
            <a:r>
              <a:rPr lang="en-US" sz="2700" dirty="0">
                <a:solidFill>
                  <a:srgbClr val="000000"/>
                </a:solidFill>
                <a:latin typeface="游ゴシック体"/>
                <a:ea typeface="游ゴシック体"/>
                <a:cs typeface="游ゴシック体"/>
                <a:sym typeface="游ゴシック体"/>
              </a:rPr>
              <a:t>　　　　　</a:t>
            </a:r>
            <a:r>
              <a:rPr lang="en-US" sz="2700" b="1" dirty="0" err="1">
                <a:solidFill>
                  <a:srgbClr val="000000"/>
                </a:solidFill>
                <a:latin typeface="游ゴシック体 Bold"/>
                <a:ea typeface="游ゴシック体 Bold"/>
                <a:cs typeface="游ゴシック体 Bold"/>
                <a:sym typeface="游ゴシック体 Bold"/>
              </a:rPr>
              <a:t>近藤AGOによるレクチャ</a:t>
            </a:r>
            <a:r>
              <a:rPr lang="en-US" sz="2700" b="1" dirty="0">
                <a:solidFill>
                  <a:srgbClr val="000000"/>
                </a:solidFill>
                <a:latin typeface="游ゴシック体 Bold"/>
                <a:ea typeface="游ゴシック体 Bold"/>
                <a:cs typeface="游ゴシック体 Bold"/>
                <a:sym typeface="游ゴシック体 Bold"/>
              </a:rPr>
              <a:t>ー</a:t>
            </a:r>
          </a:p>
          <a:p>
            <a:pPr algn="l">
              <a:lnSpc>
                <a:spcPts val="324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  8月28日「第１回第１地域財団会議」web</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10月４日「第２回第１地域財団委員長会議」</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その他、第１地域内2530/2770/2790/2820地区</a:t>
            </a:r>
          </a:p>
          <a:p>
            <a:pPr algn="l">
              <a:lnSpc>
                <a:spcPts val="3240"/>
              </a:lnSpc>
            </a:pPr>
            <a:r>
              <a:rPr lang="en-US" sz="2700" b="1" dirty="0" err="1">
                <a:solidFill>
                  <a:srgbClr val="000000"/>
                </a:solidFill>
                <a:latin typeface="游ゴシック体 Bold"/>
                <a:ea typeface="游ゴシック体 Bold"/>
                <a:cs typeface="游ゴシック体 Bold"/>
                <a:sym typeface="游ゴシック体 Bold"/>
              </a:rPr>
              <a:t>の財団セミナーにてレクチャーを実施して頂いた</a:t>
            </a:r>
            <a:endParaRPr lang="en-US" sz="2700" b="1" dirty="0">
              <a:solidFill>
                <a:srgbClr val="000000"/>
              </a:solidFill>
              <a:latin typeface="游ゴシック体 Bold"/>
              <a:ea typeface="游ゴシック体 Bold"/>
              <a:cs typeface="游ゴシック体 Bold"/>
              <a:sym typeface="游ゴシック体 Bold"/>
            </a:endParaRPr>
          </a:p>
          <a:p>
            <a:pPr algn="l">
              <a:lnSpc>
                <a:spcPts val="324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a:t>
            </a:r>
            <a:r>
              <a:rPr lang="en-US" sz="2700" b="1" dirty="0" err="1">
                <a:solidFill>
                  <a:srgbClr val="000000"/>
                </a:solidFill>
                <a:latin typeface="游ゴシック体 Bold"/>
                <a:ea typeface="游ゴシック体 Bold"/>
                <a:cs typeface="游ゴシック体 Bold"/>
                <a:sym typeface="游ゴシック体 Bold"/>
              </a:rPr>
              <a:t>年次基金の基本・シェアシステム・寄付と認証</a:t>
            </a:r>
            <a:r>
              <a:rPr lang="en-US" sz="2700" b="1" dirty="0">
                <a:solidFill>
                  <a:srgbClr val="000000"/>
                </a:solidFill>
                <a:latin typeface="游ゴシック体 Bold"/>
                <a:ea typeface="游ゴシック体 Bold"/>
                <a:cs typeface="游ゴシック体 Bold"/>
                <a:sym typeface="游ゴシック体 Bold"/>
              </a:rPr>
              <a:t>」</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「3-Year Thank You </a:t>
            </a:r>
            <a:r>
              <a:rPr lang="en-US" sz="2700" b="1" dirty="0" err="1">
                <a:solidFill>
                  <a:srgbClr val="000000"/>
                </a:solidFill>
                <a:latin typeface="游ゴシック体 Bold"/>
                <a:ea typeface="游ゴシック体 Bold"/>
                <a:cs typeface="游ゴシック体 Bold"/>
                <a:sym typeface="游ゴシック体 Bold"/>
              </a:rPr>
              <a:t>キャンペーン</a:t>
            </a:r>
            <a:r>
              <a:rPr lang="en-US" sz="2700" b="1" dirty="0">
                <a:solidFill>
                  <a:srgbClr val="000000"/>
                </a:solidFill>
                <a:latin typeface="游ゴシック体 Bold"/>
                <a:ea typeface="游ゴシック体 Bold"/>
                <a:cs typeface="游ゴシック体 Bold"/>
                <a:sym typeface="游ゴシック体 Bold"/>
              </a:rPr>
              <a:t>」</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a:t>
            </a:r>
            <a:r>
              <a:rPr lang="en-US" sz="2700" b="1" dirty="0" err="1">
                <a:solidFill>
                  <a:srgbClr val="000000"/>
                </a:solidFill>
                <a:latin typeface="游ゴシック体 Bold"/>
                <a:ea typeface="游ゴシック体 Bold"/>
                <a:cs typeface="游ゴシック体 Bold"/>
                <a:sym typeface="游ゴシック体 Bold"/>
              </a:rPr>
              <a:t>PHS推進</a:t>
            </a:r>
            <a:r>
              <a:rPr lang="en-US" sz="2700" b="1" dirty="0">
                <a:solidFill>
                  <a:srgbClr val="000000"/>
                </a:solidFill>
                <a:latin typeface="游ゴシック体 Bold"/>
                <a:ea typeface="游ゴシック体 Bold"/>
                <a:cs typeface="游ゴシック体 Bold"/>
                <a:sym typeface="游ゴシック体 Bold"/>
              </a:rPr>
              <a:t>」</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a:t>
            </a:r>
            <a:r>
              <a:rPr lang="en-US" sz="2700" b="1" dirty="0" err="1">
                <a:solidFill>
                  <a:srgbClr val="000000"/>
                </a:solidFill>
                <a:latin typeface="游ゴシック体 Bold"/>
                <a:ea typeface="游ゴシック体 Bold"/>
                <a:cs typeface="游ゴシック体 Bold"/>
                <a:sym typeface="游ゴシック体 Bold"/>
              </a:rPr>
              <a:t>目標設定の重要性</a:t>
            </a:r>
            <a:r>
              <a:rPr lang="en-US" sz="2700" b="1" dirty="0">
                <a:solidFill>
                  <a:srgbClr val="000000"/>
                </a:solidFill>
                <a:latin typeface="游ゴシック体 Bold"/>
                <a:ea typeface="游ゴシック体 Bold"/>
                <a:cs typeface="游ゴシック体 Bold"/>
                <a:sym typeface="游ゴシック体 Bold"/>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74073" y="6046263"/>
            <a:ext cx="5169143" cy="3801643"/>
          </a:xfrm>
          <a:custGeom>
            <a:avLst/>
            <a:gdLst/>
            <a:ahLst/>
            <a:cxnLst/>
            <a:rect l="l" t="t" r="r" b="b"/>
            <a:pathLst>
              <a:path w="5169143" h="3801643">
                <a:moveTo>
                  <a:pt x="0" y="0"/>
                </a:moveTo>
                <a:lnTo>
                  <a:pt x="5169142" y="0"/>
                </a:lnTo>
                <a:lnTo>
                  <a:pt x="5169142" y="3801644"/>
                </a:lnTo>
                <a:lnTo>
                  <a:pt x="0" y="3801644"/>
                </a:lnTo>
                <a:lnTo>
                  <a:pt x="0" y="0"/>
                </a:lnTo>
                <a:close/>
              </a:path>
            </a:pathLst>
          </a:custGeom>
          <a:blipFill>
            <a:blip r:embed="rId2"/>
            <a:stretch>
              <a:fillRect l="-121438" t="-64119" r="-103477" b="-84388"/>
            </a:stretch>
          </a:blipFill>
          <a:ln w="66675" cap="sq">
            <a:solidFill>
              <a:srgbClr val="000000"/>
            </a:solidFill>
            <a:prstDash val="solid"/>
            <a:miter/>
          </a:ln>
        </p:spPr>
        <p:txBody>
          <a:bodyPr/>
          <a:lstStyle/>
          <a:p>
            <a:endParaRPr lang="ja-JP" altLang="en-US"/>
          </a:p>
        </p:txBody>
      </p:sp>
      <p:sp>
        <p:nvSpPr>
          <p:cNvPr id="3" name="Freeform 3"/>
          <p:cNvSpPr/>
          <p:nvPr/>
        </p:nvSpPr>
        <p:spPr>
          <a:xfrm>
            <a:off x="11043955" y="4387000"/>
            <a:ext cx="6485169" cy="5460907"/>
          </a:xfrm>
          <a:custGeom>
            <a:avLst/>
            <a:gdLst/>
            <a:ahLst/>
            <a:cxnLst/>
            <a:rect l="l" t="t" r="r" b="b"/>
            <a:pathLst>
              <a:path w="6485169" h="5460907">
                <a:moveTo>
                  <a:pt x="0" y="0"/>
                </a:moveTo>
                <a:lnTo>
                  <a:pt x="6485170" y="0"/>
                </a:lnTo>
                <a:lnTo>
                  <a:pt x="6485170" y="5460907"/>
                </a:lnTo>
                <a:lnTo>
                  <a:pt x="0" y="5460907"/>
                </a:lnTo>
                <a:lnTo>
                  <a:pt x="0" y="0"/>
                </a:lnTo>
                <a:close/>
              </a:path>
            </a:pathLst>
          </a:custGeom>
          <a:blipFill>
            <a:blip r:embed="rId3"/>
            <a:stretch>
              <a:fillRect l="-133793" t="-85267" r="-177187" b="-89269"/>
            </a:stretch>
          </a:blipFill>
          <a:ln w="47625" cap="sq">
            <a:solidFill>
              <a:srgbClr val="000000"/>
            </a:solidFill>
            <a:prstDash val="solid"/>
            <a:miter/>
          </a:ln>
        </p:spPr>
        <p:txBody>
          <a:bodyPr/>
          <a:lstStyle/>
          <a:p>
            <a:endParaRPr lang="ja-JP" altLang="en-US"/>
          </a:p>
        </p:txBody>
      </p:sp>
      <p:sp>
        <p:nvSpPr>
          <p:cNvPr id="4" name="Freeform 4"/>
          <p:cNvSpPr/>
          <p:nvPr/>
        </p:nvSpPr>
        <p:spPr>
          <a:xfrm>
            <a:off x="4895171" y="2059598"/>
            <a:ext cx="6001325" cy="3623300"/>
          </a:xfrm>
          <a:custGeom>
            <a:avLst/>
            <a:gdLst/>
            <a:ahLst/>
            <a:cxnLst/>
            <a:rect l="l" t="t" r="r" b="b"/>
            <a:pathLst>
              <a:path w="6001325" h="3623300">
                <a:moveTo>
                  <a:pt x="0" y="0"/>
                </a:moveTo>
                <a:lnTo>
                  <a:pt x="6001325" y="0"/>
                </a:lnTo>
                <a:lnTo>
                  <a:pt x="6001325" y="3623300"/>
                </a:lnTo>
                <a:lnTo>
                  <a:pt x="0" y="36233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5" name="TextBox 5"/>
          <p:cNvSpPr txBox="1"/>
          <p:nvPr/>
        </p:nvSpPr>
        <p:spPr>
          <a:xfrm>
            <a:off x="1028700" y="352884"/>
            <a:ext cx="15604942" cy="1706714"/>
          </a:xfrm>
          <a:prstGeom prst="rect">
            <a:avLst/>
          </a:prstGeom>
        </p:spPr>
        <p:txBody>
          <a:bodyPr lIns="0" tIns="0" rIns="0" bIns="0" rtlCol="0" anchor="t">
            <a:spAutoFit/>
          </a:bodyPr>
          <a:lstStyle/>
          <a:p>
            <a:pPr algn="ctr">
              <a:lnSpc>
                <a:spcPts val="6669"/>
              </a:lnSpc>
            </a:pPr>
            <a:r>
              <a:rPr lang="en-US" sz="5558" b="1">
                <a:solidFill>
                  <a:srgbClr val="000000"/>
                </a:solidFill>
                <a:latin typeface="Arimo Bold"/>
                <a:ea typeface="Arimo Bold"/>
                <a:cs typeface="Arimo Bold"/>
                <a:sym typeface="Arimo Bold"/>
              </a:rPr>
              <a:t>地区補助金（DG)で地域の奉仕事業にも貢献し、</a:t>
            </a:r>
          </a:p>
          <a:p>
            <a:pPr algn="ctr">
              <a:lnSpc>
                <a:spcPts val="6669"/>
              </a:lnSpc>
              <a:spcBef>
                <a:spcPct val="0"/>
              </a:spcBef>
            </a:pPr>
            <a:r>
              <a:rPr lang="en-US" sz="5558" b="1">
                <a:solidFill>
                  <a:srgbClr val="000000"/>
                </a:solidFill>
                <a:latin typeface="Arimo Bold"/>
                <a:ea typeface="Arimo Bold"/>
                <a:cs typeface="Arimo Bold"/>
                <a:sym typeface="Arimo Bold"/>
              </a:rPr>
              <a:t>地域にクラブ名を知ってもらいましょう。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sp>
        <p:nvSpPr>
          <p:cNvPr id="2" name="TextBox 2"/>
          <p:cNvSpPr txBox="1"/>
          <p:nvPr/>
        </p:nvSpPr>
        <p:spPr>
          <a:xfrm>
            <a:off x="10668000" y="6719208"/>
            <a:ext cx="5907925" cy="769976"/>
          </a:xfrm>
          <a:prstGeom prst="rect">
            <a:avLst/>
          </a:prstGeom>
        </p:spPr>
        <p:txBody>
          <a:bodyPr wrap="square" lIns="0" tIns="0" rIns="0" bIns="0" rtlCol="0" anchor="t">
            <a:spAutoFit/>
          </a:bodyPr>
          <a:lstStyle/>
          <a:p>
            <a:pPr algn="ctr">
              <a:lnSpc>
                <a:spcPts val="6730"/>
              </a:lnSpc>
              <a:spcBef>
                <a:spcPct val="0"/>
              </a:spcBef>
            </a:pPr>
            <a:r>
              <a:rPr lang="en-US" sz="3599" b="1" dirty="0" err="1">
                <a:solidFill>
                  <a:srgbClr val="FFFFFF"/>
                </a:solidFill>
                <a:latin typeface="ヒカリ角ゴ Bold"/>
                <a:ea typeface="ヒカリ角ゴ Bold"/>
                <a:cs typeface="ヒカリ角ゴ Bold"/>
                <a:sym typeface="ヒカリ角ゴ Bold"/>
              </a:rPr>
              <a:t>グローバル補助金</a:t>
            </a:r>
            <a:endParaRPr lang="en-US" sz="3599" b="1" dirty="0">
              <a:solidFill>
                <a:srgbClr val="FFFFFF"/>
              </a:solidFill>
              <a:latin typeface="ヒカリ角ゴ Bold"/>
              <a:ea typeface="ヒカリ角ゴ Bold"/>
              <a:cs typeface="ヒカリ角ゴ Bold"/>
              <a:sym typeface="ヒカリ角ゴ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304800" y="304800"/>
            <a:ext cx="17596845" cy="9636420"/>
            <a:chOff x="0" y="0"/>
            <a:chExt cx="4634560" cy="2537987"/>
          </a:xfrm>
        </p:grpSpPr>
        <p:sp>
          <p:nvSpPr>
            <p:cNvPr id="3" name="Freeform 3"/>
            <p:cNvSpPr/>
            <p:nvPr/>
          </p:nvSpPr>
          <p:spPr>
            <a:xfrm>
              <a:off x="0" y="0"/>
              <a:ext cx="4634560" cy="2537987"/>
            </a:xfrm>
            <a:custGeom>
              <a:avLst/>
              <a:gdLst/>
              <a:ahLst/>
              <a:cxnLst/>
              <a:rect l="l" t="t" r="r" b="b"/>
              <a:pathLst>
                <a:path w="4634560" h="2537987">
                  <a:moveTo>
                    <a:pt x="0" y="0"/>
                  </a:moveTo>
                  <a:lnTo>
                    <a:pt x="4634560" y="0"/>
                  </a:lnTo>
                  <a:lnTo>
                    <a:pt x="4634560" y="2537987"/>
                  </a:lnTo>
                  <a:lnTo>
                    <a:pt x="0" y="2537987"/>
                  </a:lnTo>
                  <a:close/>
                </a:path>
              </a:pathLst>
            </a:custGeom>
            <a:ln w="19050" cap="sq">
              <a:solidFill>
                <a:srgbClr val="C2D3C5"/>
              </a:solidFill>
              <a:prstDash val="solid"/>
              <a:miter/>
            </a:ln>
          </p:spPr>
          <p:txBody>
            <a:bodyPr/>
            <a:lstStyle/>
            <a:p>
              <a:endParaRPr lang="ja-JP" altLang="en-US"/>
            </a:p>
          </p:txBody>
        </p:sp>
        <p:sp>
          <p:nvSpPr>
            <p:cNvPr id="4" name="TextBox 4"/>
            <p:cNvSpPr txBox="1"/>
            <p:nvPr/>
          </p:nvSpPr>
          <p:spPr>
            <a:xfrm>
              <a:off x="0" y="-38100"/>
              <a:ext cx="4634560" cy="2576087"/>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5" name="Freeform 5"/>
          <p:cNvSpPr/>
          <p:nvPr/>
        </p:nvSpPr>
        <p:spPr>
          <a:xfrm>
            <a:off x="7620000" y="2546852"/>
            <a:ext cx="12891500" cy="8041073"/>
          </a:xfrm>
          <a:custGeom>
            <a:avLst/>
            <a:gdLst/>
            <a:ahLst/>
            <a:cxnLst/>
            <a:rect l="l" t="t" r="r" b="b"/>
            <a:pathLst>
              <a:path w="12891500" h="8041073">
                <a:moveTo>
                  <a:pt x="0" y="0"/>
                </a:moveTo>
                <a:lnTo>
                  <a:pt x="12891501" y="0"/>
                </a:lnTo>
                <a:lnTo>
                  <a:pt x="12891501" y="8041073"/>
                </a:lnTo>
                <a:lnTo>
                  <a:pt x="0" y="8041073"/>
                </a:lnTo>
                <a:lnTo>
                  <a:pt x="0" y="0"/>
                </a:lnTo>
                <a:close/>
              </a:path>
            </a:pathLst>
          </a:custGeom>
          <a:blipFill>
            <a:blip r:embed="rId2">
              <a:alphaModFix amt="25000"/>
            </a:blip>
            <a:stretch>
              <a:fillRect/>
            </a:stretch>
          </a:blipFill>
        </p:spPr>
        <p:txBody>
          <a:bodyPr/>
          <a:lstStyle/>
          <a:p>
            <a:endParaRPr lang="ja-JP" altLang="en-US"/>
          </a:p>
        </p:txBody>
      </p:sp>
      <p:sp>
        <p:nvSpPr>
          <p:cNvPr id="6" name="TextBox 6"/>
          <p:cNvSpPr txBox="1"/>
          <p:nvPr/>
        </p:nvSpPr>
        <p:spPr>
          <a:xfrm>
            <a:off x="11201400" y="1615124"/>
            <a:ext cx="2547783" cy="1000332"/>
          </a:xfrm>
          <a:prstGeom prst="rect">
            <a:avLst/>
          </a:prstGeom>
        </p:spPr>
        <p:txBody>
          <a:bodyPr lIns="0" tIns="0" rIns="0" bIns="0" rtlCol="0" anchor="t">
            <a:spAutoFit/>
          </a:bodyPr>
          <a:lstStyle/>
          <a:p>
            <a:pPr marL="0" lvl="0" indent="0" algn="l">
              <a:lnSpc>
                <a:spcPts val="8018"/>
              </a:lnSpc>
            </a:pPr>
            <a:r>
              <a:rPr lang="en-US" sz="6168" b="1" spc="-185" dirty="0" err="1">
                <a:solidFill>
                  <a:srgbClr val="F2F4F3"/>
                </a:solidFill>
                <a:latin typeface="ヒカリ角ゴ Bold"/>
                <a:ea typeface="ヒカリ角ゴ Bold"/>
                <a:cs typeface="ヒカリ角ゴ Bold"/>
                <a:sym typeface="ヒカリ角ゴ Bold"/>
              </a:rPr>
              <a:t>とは</a:t>
            </a:r>
            <a:r>
              <a:rPr lang="en-US" sz="6168" b="1" spc="-185" dirty="0">
                <a:solidFill>
                  <a:srgbClr val="F2F4F3"/>
                </a:solidFill>
                <a:latin typeface="ヒカリ角ゴ Bold"/>
                <a:ea typeface="ヒカリ角ゴ Bold"/>
                <a:cs typeface="ヒカリ角ゴ Bold"/>
                <a:sym typeface="ヒカリ角ゴ Bold"/>
              </a:rPr>
              <a:t>？</a:t>
            </a:r>
          </a:p>
        </p:txBody>
      </p:sp>
      <p:sp>
        <p:nvSpPr>
          <p:cNvPr id="7" name="TextBox 7"/>
          <p:cNvSpPr txBox="1"/>
          <p:nvPr/>
        </p:nvSpPr>
        <p:spPr>
          <a:xfrm>
            <a:off x="697063" y="3331506"/>
            <a:ext cx="18881450" cy="5316812"/>
          </a:xfrm>
          <a:prstGeom prst="rect">
            <a:avLst/>
          </a:prstGeom>
        </p:spPr>
        <p:txBody>
          <a:bodyPr lIns="0" tIns="0" rIns="0" bIns="0" rtlCol="0" anchor="t">
            <a:spAutoFit/>
          </a:bodyPr>
          <a:lstStyle/>
          <a:p>
            <a:pPr marL="758773" lvl="1" indent="-379387" algn="l">
              <a:lnSpc>
                <a:spcPts val="4920"/>
              </a:lnSpc>
              <a:buFont typeface="Arial"/>
              <a:buChar char="•"/>
            </a:pPr>
            <a:r>
              <a:rPr lang="en-US" sz="3514" b="1" spc="-52">
                <a:solidFill>
                  <a:srgbClr val="FFFFFF"/>
                </a:solidFill>
                <a:latin typeface="ヒラギノ角ゴシック Bold"/>
                <a:ea typeface="ヒラギノ角ゴシック Bold"/>
                <a:cs typeface="ヒラギノ角ゴシック Bold"/>
                <a:sym typeface="ヒラギノ角ゴシック Bold"/>
              </a:rPr>
              <a:t>ロータリー財団の、世界中で展開される比較的大規模かつ持続可能な社会貢献</a:t>
            </a:r>
          </a:p>
          <a:p>
            <a:pPr algn="l">
              <a:lnSpc>
                <a:spcPts val="4920"/>
              </a:lnSpc>
            </a:pPr>
            <a:r>
              <a:rPr lang="en-US" sz="3514" b="1" spc="-52">
                <a:solidFill>
                  <a:srgbClr val="FFFFFF"/>
                </a:solidFill>
                <a:latin typeface="ヒラギノ角ゴシック Bold"/>
                <a:ea typeface="ヒラギノ角ゴシック Bold"/>
                <a:cs typeface="ヒラギノ角ゴシック Bold"/>
                <a:sym typeface="ヒラギノ角ゴシック Bold"/>
              </a:rPr>
              <a:t>　  プロジェクトに対するプログラム</a:t>
            </a:r>
          </a:p>
          <a:p>
            <a:pPr algn="l">
              <a:lnSpc>
                <a:spcPts val="2229"/>
              </a:lnSpc>
            </a:pPr>
            <a:endParaRPr lang="en-US" sz="3514" b="1" spc="-52">
              <a:solidFill>
                <a:srgbClr val="FFFFFF"/>
              </a:solidFill>
              <a:latin typeface="ヒラギノ角ゴシック Bold"/>
              <a:ea typeface="ヒラギノ角ゴシック Bold"/>
              <a:cs typeface="ヒラギノ角ゴシック Bold"/>
              <a:sym typeface="ヒラギノ角ゴシック Bold"/>
            </a:endParaRPr>
          </a:p>
          <a:p>
            <a:pPr marL="758773" lvl="1" indent="-379387" algn="l">
              <a:lnSpc>
                <a:spcPts val="4920"/>
              </a:lnSpc>
              <a:buFont typeface="Arial"/>
              <a:buChar char="•"/>
            </a:pPr>
            <a:r>
              <a:rPr lang="en-US" sz="3514" b="1" spc="-52">
                <a:solidFill>
                  <a:srgbClr val="FFFFFF"/>
                </a:solidFill>
                <a:latin typeface="ヒラギノ角ゴシック Bold"/>
                <a:ea typeface="ヒラギノ角ゴシック Bold"/>
                <a:cs typeface="ヒラギノ角ゴシック Bold"/>
                <a:sym typeface="ヒラギノ角ゴシック Bold"/>
              </a:rPr>
              <a:t>主にロータリーの「7つの重点分野」に関連する活動、人道的プロジェクト、</a:t>
            </a:r>
          </a:p>
          <a:p>
            <a:pPr algn="l">
              <a:lnSpc>
                <a:spcPts val="4920"/>
              </a:lnSpc>
            </a:pPr>
            <a:r>
              <a:rPr lang="en-US" sz="3514" b="1" spc="-52">
                <a:solidFill>
                  <a:srgbClr val="FFFFFF"/>
                </a:solidFill>
                <a:latin typeface="ヒラギノ角ゴシック Bold"/>
                <a:ea typeface="ヒラギノ角ゴシック Bold"/>
                <a:cs typeface="ヒラギノ角ゴシック Bold"/>
                <a:sym typeface="ヒラギノ角ゴシック Bold"/>
              </a:rPr>
              <a:t>　  職業研修チーム（VTT）、および大学院レベルの海外留学奨学金を支援</a:t>
            </a:r>
          </a:p>
          <a:p>
            <a:pPr algn="l">
              <a:lnSpc>
                <a:spcPts val="2229"/>
              </a:lnSpc>
            </a:pPr>
            <a:endParaRPr lang="en-US" sz="3514" b="1" spc="-52">
              <a:solidFill>
                <a:srgbClr val="FFFFFF"/>
              </a:solidFill>
              <a:latin typeface="ヒラギノ角ゴシック Bold"/>
              <a:ea typeface="ヒラギノ角ゴシック Bold"/>
              <a:cs typeface="ヒラギノ角ゴシック Bold"/>
              <a:sym typeface="ヒラギノ角ゴシック Bold"/>
            </a:endParaRPr>
          </a:p>
          <a:p>
            <a:pPr marL="758773" lvl="1" indent="-379387" algn="l">
              <a:lnSpc>
                <a:spcPts val="4920"/>
              </a:lnSpc>
              <a:buFont typeface="Arial"/>
              <a:buChar char="•"/>
            </a:pPr>
            <a:r>
              <a:rPr lang="en-US" sz="3514" b="1" spc="-52">
                <a:solidFill>
                  <a:srgbClr val="FFFFFF"/>
                </a:solidFill>
                <a:latin typeface="ヒラギノ角ゴシック Bold"/>
                <a:ea typeface="ヒラギノ角ゴシック Bold"/>
                <a:cs typeface="ヒラギノ角ゴシック Bold"/>
                <a:sym typeface="ヒラギノ角ゴシック Bold"/>
              </a:rPr>
              <a:t>最低予算額は30,000ドル以上</a:t>
            </a:r>
          </a:p>
          <a:p>
            <a:pPr algn="l">
              <a:lnSpc>
                <a:spcPts val="2229"/>
              </a:lnSpc>
            </a:pPr>
            <a:endParaRPr lang="en-US" sz="3514" b="1" spc="-52">
              <a:solidFill>
                <a:srgbClr val="FFFFFF"/>
              </a:solidFill>
              <a:latin typeface="ヒラギノ角ゴシック Bold"/>
              <a:ea typeface="ヒラギノ角ゴシック Bold"/>
              <a:cs typeface="ヒラギノ角ゴシック Bold"/>
              <a:sym typeface="ヒラギノ角ゴシック Bold"/>
            </a:endParaRPr>
          </a:p>
          <a:p>
            <a:pPr marL="758773" lvl="1" indent="-379387" algn="l">
              <a:lnSpc>
                <a:spcPts val="4920"/>
              </a:lnSpc>
              <a:buFont typeface="Arial"/>
              <a:buChar char="•"/>
            </a:pPr>
            <a:r>
              <a:rPr lang="en-US" sz="3514" b="1" spc="-52">
                <a:solidFill>
                  <a:srgbClr val="FFFFFF"/>
                </a:solidFill>
                <a:latin typeface="ヒラギノ角ゴシック Bold"/>
                <a:ea typeface="ヒラギノ角ゴシック Bold"/>
                <a:cs typeface="ヒラギノ角ゴシック Bold"/>
                <a:sym typeface="ヒラギノ角ゴシック Bold"/>
              </a:rPr>
              <a:t>国際的なパートナーシップ: 実施国側のクラブと援助国側（派遣側）のクラブの</a:t>
            </a:r>
          </a:p>
          <a:p>
            <a:pPr algn="l">
              <a:lnSpc>
                <a:spcPts val="4920"/>
              </a:lnSpc>
            </a:pPr>
            <a:r>
              <a:rPr lang="en-US" sz="3514" b="1" spc="-52">
                <a:solidFill>
                  <a:srgbClr val="C2D3C5"/>
                </a:solidFill>
                <a:latin typeface="ヒラギノ角ゴシック Bold"/>
                <a:ea typeface="ヒラギノ角ゴシック Bold"/>
                <a:cs typeface="ヒラギノ角ゴシック Bold"/>
                <a:sym typeface="ヒラギノ角ゴシック Bold"/>
              </a:rPr>
              <a:t>     </a:t>
            </a:r>
            <a:r>
              <a:rPr lang="en-US" sz="3514" b="1" spc="-52">
                <a:solidFill>
                  <a:srgbClr val="FFFFFF"/>
                </a:solidFill>
                <a:latin typeface="ヒラギノ角ゴシック Bold"/>
                <a:ea typeface="ヒラギノ角ゴシック Bold"/>
                <a:cs typeface="ヒラギノ角ゴシック Bold"/>
                <a:sym typeface="ヒラギノ角ゴシック Bold"/>
              </a:rPr>
              <a:t>連携が必要</a:t>
            </a:r>
          </a:p>
        </p:txBody>
      </p:sp>
      <p:sp>
        <p:nvSpPr>
          <p:cNvPr id="8" name="TextBox 8"/>
          <p:cNvSpPr txBox="1"/>
          <p:nvPr/>
        </p:nvSpPr>
        <p:spPr>
          <a:xfrm>
            <a:off x="1028700" y="959125"/>
            <a:ext cx="9791700" cy="1753303"/>
          </a:xfrm>
          <a:prstGeom prst="rect">
            <a:avLst/>
          </a:prstGeom>
        </p:spPr>
        <p:txBody>
          <a:bodyPr wrap="square" lIns="0" tIns="0" rIns="0" bIns="0" rtlCol="0" anchor="t">
            <a:spAutoFit/>
          </a:bodyPr>
          <a:lstStyle/>
          <a:p>
            <a:pPr algn="ctr">
              <a:lnSpc>
                <a:spcPts val="15285"/>
              </a:lnSpc>
              <a:spcBef>
                <a:spcPct val="0"/>
              </a:spcBef>
            </a:pPr>
            <a:r>
              <a:rPr lang="en-US" sz="8173" b="1" dirty="0" err="1">
                <a:solidFill>
                  <a:srgbClr val="FFFFFF"/>
                </a:solidFill>
                <a:latin typeface="ヒカリ角ゴ Bold"/>
                <a:ea typeface="ヒカリ角ゴ Bold"/>
                <a:cs typeface="ヒカリ角ゴ Bold"/>
                <a:sym typeface="ヒカリ角ゴ Bold"/>
              </a:rPr>
              <a:t>グローバル補助金</a:t>
            </a:r>
            <a:endParaRPr lang="en-US" sz="8173" b="1" dirty="0">
              <a:solidFill>
                <a:srgbClr val="FFFFFF"/>
              </a:solidFill>
              <a:latin typeface="ヒカリ角ゴ Bold"/>
              <a:ea typeface="ヒカリ角ゴ Bold"/>
              <a:cs typeface="ヒカリ角ゴ Bold"/>
              <a:sym typeface="ヒカリ角ゴ Bold"/>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144000" cy="5846841"/>
            <a:chOff x="0" y="0"/>
            <a:chExt cx="12192000" cy="7795788"/>
          </a:xfrm>
        </p:grpSpPr>
        <p:sp>
          <p:nvSpPr>
            <p:cNvPr id="3" name="Freeform 3"/>
            <p:cNvSpPr/>
            <p:nvPr/>
          </p:nvSpPr>
          <p:spPr>
            <a:xfrm>
              <a:off x="0" y="0"/>
              <a:ext cx="12192000" cy="7795734"/>
            </a:xfrm>
            <a:custGeom>
              <a:avLst/>
              <a:gdLst/>
              <a:ahLst/>
              <a:cxnLst/>
              <a:rect l="l" t="t" r="r" b="b"/>
              <a:pathLst>
                <a:path w="12192000" h="7795734">
                  <a:moveTo>
                    <a:pt x="0" y="0"/>
                  </a:moveTo>
                  <a:lnTo>
                    <a:pt x="12192000" y="0"/>
                  </a:lnTo>
                  <a:lnTo>
                    <a:pt x="12192000" y="7795734"/>
                  </a:lnTo>
                  <a:lnTo>
                    <a:pt x="0" y="7795734"/>
                  </a:lnTo>
                  <a:close/>
                </a:path>
              </a:pathLst>
            </a:custGeom>
            <a:blipFill>
              <a:blip r:embed="rId2"/>
              <a:stretch>
                <a:fillRect t="-8660" b="-8660"/>
              </a:stretch>
            </a:blipFill>
          </p:spPr>
          <p:txBody>
            <a:bodyPr/>
            <a:lstStyle/>
            <a:p>
              <a:endParaRPr lang="ja-JP" altLang="en-US"/>
            </a:p>
          </p:txBody>
        </p:sp>
      </p:grpSp>
      <p:grpSp>
        <p:nvGrpSpPr>
          <p:cNvPr id="4" name="Group 4"/>
          <p:cNvGrpSpPr/>
          <p:nvPr/>
        </p:nvGrpSpPr>
        <p:grpSpPr>
          <a:xfrm>
            <a:off x="9144000" y="0"/>
            <a:ext cx="9144000" cy="5765120"/>
            <a:chOff x="0" y="0"/>
            <a:chExt cx="12192000" cy="7686827"/>
          </a:xfrm>
        </p:grpSpPr>
        <p:sp>
          <p:nvSpPr>
            <p:cNvPr id="5" name="Freeform 5"/>
            <p:cNvSpPr/>
            <p:nvPr/>
          </p:nvSpPr>
          <p:spPr>
            <a:xfrm>
              <a:off x="0" y="0"/>
              <a:ext cx="12192000" cy="7686774"/>
            </a:xfrm>
            <a:custGeom>
              <a:avLst/>
              <a:gdLst/>
              <a:ahLst/>
              <a:cxnLst/>
              <a:rect l="l" t="t" r="r" b="b"/>
              <a:pathLst>
                <a:path w="12192000" h="7686774">
                  <a:moveTo>
                    <a:pt x="0" y="0"/>
                  </a:moveTo>
                  <a:lnTo>
                    <a:pt x="12192000" y="0"/>
                  </a:lnTo>
                  <a:lnTo>
                    <a:pt x="12192000" y="7686774"/>
                  </a:lnTo>
                  <a:lnTo>
                    <a:pt x="0" y="7686774"/>
                  </a:lnTo>
                  <a:close/>
                </a:path>
              </a:pathLst>
            </a:custGeom>
            <a:blipFill>
              <a:blip r:embed="rId3"/>
              <a:stretch>
                <a:fillRect t="-9491" b="-9492"/>
              </a:stretch>
            </a:blipFill>
          </p:spPr>
          <p:txBody>
            <a:bodyPr/>
            <a:lstStyle/>
            <a:p>
              <a:endParaRPr lang="ja-JP" altLang="en-US"/>
            </a:p>
          </p:txBody>
        </p:sp>
      </p:grpSp>
      <p:sp>
        <p:nvSpPr>
          <p:cNvPr id="6" name="Freeform 6"/>
          <p:cNvSpPr/>
          <p:nvPr/>
        </p:nvSpPr>
        <p:spPr>
          <a:xfrm>
            <a:off x="0" y="441757"/>
            <a:ext cx="17944970" cy="9763473"/>
          </a:xfrm>
          <a:custGeom>
            <a:avLst/>
            <a:gdLst/>
            <a:ahLst/>
            <a:cxnLst/>
            <a:rect l="l" t="t" r="r" b="b"/>
            <a:pathLst>
              <a:path w="17944970" h="9763473">
                <a:moveTo>
                  <a:pt x="0" y="0"/>
                </a:moveTo>
                <a:lnTo>
                  <a:pt x="17944970" y="0"/>
                </a:lnTo>
                <a:lnTo>
                  <a:pt x="17944970" y="9763473"/>
                </a:lnTo>
                <a:lnTo>
                  <a:pt x="0" y="97634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7" name="Freeform 7"/>
          <p:cNvSpPr/>
          <p:nvPr/>
        </p:nvSpPr>
        <p:spPr>
          <a:xfrm>
            <a:off x="15232456" y="5143500"/>
            <a:ext cx="1254813" cy="1406682"/>
          </a:xfrm>
          <a:custGeom>
            <a:avLst/>
            <a:gdLst/>
            <a:ahLst/>
            <a:cxnLst/>
            <a:rect l="l" t="t" r="r" b="b"/>
            <a:pathLst>
              <a:path w="1254813" h="1406682">
                <a:moveTo>
                  <a:pt x="0" y="0"/>
                </a:moveTo>
                <a:lnTo>
                  <a:pt x="1254814" y="0"/>
                </a:lnTo>
                <a:lnTo>
                  <a:pt x="1254814" y="1406682"/>
                </a:lnTo>
                <a:lnTo>
                  <a:pt x="0" y="1406682"/>
                </a:lnTo>
                <a:lnTo>
                  <a:pt x="0" y="0"/>
                </a:lnTo>
                <a:close/>
              </a:path>
            </a:pathLst>
          </a:custGeom>
          <a:blipFill>
            <a:blip r:embed="rId6"/>
            <a:stretch>
              <a:fillRect l="-34959" t="-45164" r="-254852" b="-194903"/>
            </a:stretch>
          </a:blipFill>
        </p:spPr>
        <p:txBody>
          <a:bodyPr/>
          <a:lstStyle/>
          <a:p>
            <a:endParaRPr lang="ja-JP" altLang="en-US"/>
          </a:p>
        </p:txBody>
      </p:sp>
      <p:sp>
        <p:nvSpPr>
          <p:cNvPr id="8" name="TextBox 8"/>
          <p:cNvSpPr txBox="1"/>
          <p:nvPr/>
        </p:nvSpPr>
        <p:spPr>
          <a:xfrm>
            <a:off x="500186" y="365557"/>
            <a:ext cx="5131460" cy="663143"/>
          </a:xfrm>
          <a:prstGeom prst="rect">
            <a:avLst/>
          </a:prstGeom>
        </p:spPr>
        <p:txBody>
          <a:bodyPr lIns="0" tIns="0" rIns="0" bIns="0" rtlCol="0" anchor="t">
            <a:spAutoFit/>
          </a:bodyPr>
          <a:lstStyle/>
          <a:p>
            <a:pPr algn="just">
              <a:lnSpc>
                <a:spcPts val="5443"/>
              </a:lnSpc>
            </a:pPr>
            <a:r>
              <a:rPr lang="en-US" sz="3888">
                <a:solidFill>
                  <a:srgbClr val="FFFFFF"/>
                </a:solidFill>
                <a:latin typeface="League Spartan"/>
                <a:ea typeface="League Spartan"/>
                <a:cs typeface="League Spartan"/>
                <a:sym typeface="League Spartan"/>
              </a:rPr>
              <a:t>About Project</a:t>
            </a:r>
          </a:p>
        </p:txBody>
      </p:sp>
      <p:sp>
        <p:nvSpPr>
          <p:cNvPr id="9" name="TextBox 9"/>
          <p:cNvSpPr txBox="1"/>
          <p:nvPr/>
        </p:nvSpPr>
        <p:spPr>
          <a:xfrm>
            <a:off x="587005" y="6719208"/>
            <a:ext cx="17113990" cy="2465426"/>
          </a:xfrm>
          <a:prstGeom prst="rect">
            <a:avLst/>
          </a:prstGeom>
        </p:spPr>
        <p:txBody>
          <a:bodyPr lIns="0" tIns="0" rIns="0" bIns="0" rtlCol="0" anchor="t">
            <a:spAutoFit/>
          </a:bodyPr>
          <a:lstStyle/>
          <a:p>
            <a:pPr algn="l">
              <a:lnSpc>
                <a:spcPts val="6730"/>
              </a:lnSpc>
            </a:pPr>
            <a:r>
              <a:rPr lang="en-US" sz="3598" b="1" dirty="0">
                <a:solidFill>
                  <a:srgbClr val="FFFFFF"/>
                </a:solidFill>
                <a:latin typeface="ヒカリ角ゴ Bold"/>
                <a:ea typeface="ヒカリ角ゴ Bold"/>
                <a:cs typeface="ヒカリ角ゴ Bold"/>
                <a:sym typeface="ヒカリ角ゴ Bold"/>
              </a:rPr>
              <a:t>◆「</a:t>
            </a:r>
            <a:r>
              <a:rPr lang="en-US" sz="3598" b="1" dirty="0" err="1">
                <a:solidFill>
                  <a:srgbClr val="FFFFFF"/>
                </a:solidFill>
                <a:latin typeface="ヒカリ角ゴ Bold"/>
                <a:ea typeface="ヒカリ角ゴ Bold"/>
                <a:cs typeface="ヒカリ角ゴ Bold"/>
                <a:sym typeface="ヒカリ角ゴ Bold"/>
              </a:rPr>
              <a:t>母なるメコン川を救え</a:t>
            </a:r>
            <a:r>
              <a:rPr lang="en-US" sz="3598" b="1" dirty="0">
                <a:solidFill>
                  <a:srgbClr val="FFFFFF"/>
                </a:solidFill>
                <a:latin typeface="ヒカリ角ゴ Bold"/>
                <a:ea typeface="ヒカリ角ゴ Bold"/>
                <a:cs typeface="ヒカリ角ゴ Bold"/>
                <a:sym typeface="ヒカリ角ゴ Bold"/>
              </a:rPr>
              <a:t>！」</a:t>
            </a:r>
            <a:r>
              <a:rPr lang="en-US" sz="3598" b="1" dirty="0" err="1">
                <a:solidFill>
                  <a:srgbClr val="FFFFFF"/>
                </a:solidFill>
                <a:latin typeface="ヒカリ角ゴ Bold"/>
                <a:ea typeface="ヒカリ角ゴ Bold"/>
                <a:cs typeface="ヒカリ角ゴ Bold"/>
                <a:sym typeface="ヒカリ角ゴ Bold"/>
              </a:rPr>
              <a:t>をモットーにした環境保全のグローバル補助金事業</a:t>
            </a:r>
            <a:endParaRPr lang="en-US" sz="3598" b="1" dirty="0">
              <a:solidFill>
                <a:srgbClr val="FFFFFF"/>
              </a:solidFill>
              <a:latin typeface="ヒカリ角ゴ Bold"/>
              <a:ea typeface="ヒカリ角ゴ Bold"/>
              <a:cs typeface="ヒカリ角ゴ Bold"/>
              <a:sym typeface="ヒカリ角ゴ Bold"/>
            </a:endParaRPr>
          </a:p>
          <a:p>
            <a:pPr algn="l">
              <a:lnSpc>
                <a:spcPts val="6730"/>
              </a:lnSpc>
            </a:pPr>
            <a:r>
              <a:rPr lang="en-US" sz="3598" b="1" dirty="0">
                <a:solidFill>
                  <a:srgbClr val="FFFFFF"/>
                </a:solidFill>
                <a:latin typeface="ヒカリ角ゴ Bold"/>
                <a:ea typeface="ヒカリ角ゴ Bold"/>
                <a:cs typeface="ヒカリ角ゴ Bold"/>
                <a:sym typeface="ヒカリ角ゴ Bold"/>
              </a:rPr>
              <a:t>◆  </a:t>
            </a:r>
            <a:r>
              <a:rPr lang="en-US" sz="3598" b="1" dirty="0" err="1">
                <a:solidFill>
                  <a:srgbClr val="FFFFFF"/>
                </a:solidFill>
                <a:latin typeface="ヒカリ角ゴ Bold"/>
                <a:ea typeface="ヒカリ角ゴ Bold"/>
                <a:cs typeface="ヒカリ角ゴ Bold"/>
                <a:sym typeface="ヒカリ角ゴ Bold"/>
              </a:rPr>
              <a:t>タイ東北部・ラオス・カンボジア・ベトナムのメコン川沿岸地域</a:t>
            </a:r>
            <a:endParaRPr lang="en-US" sz="3598" b="1" dirty="0">
              <a:solidFill>
                <a:srgbClr val="FFFFFF"/>
              </a:solidFill>
              <a:latin typeface="ヒカリ角ゴ Bold"/>
              <a:ea typeface="ヒカリ角ゴ Bold"/>
              <a:cs typeface="ヒカリ角ゴ Bold"/>
              <a:sym typeface="ヒカリ角ゴ Bold"/>
            </a:endParaRPr>
          </a:p>
          <a:p>
            <a:pPr marL="822838" lvl="2" indent="-274279" algn="l">
              <a:lnSpc>
                <a:spcPts val="6730"/>
              </a:lnSpc>
            </a:pPr>
            <a:r>
              <a:rPr lang="en-US" sz="3598" b="1" dirty="0" err="1">
                <a:solidFill>
                  <a:srgbClr val="FFFFFF"/>
                </a:solidFill>
                <a:latin typeface="ヒカリ角ゴ Bold"/>
                <a:ea typeface="ヒカリ角ゴ Bold"/>
                <a:cs typeface="ヒカリ角ゴ Bold"/>
                <a:sym typeface="ヒカリ角ゴ Bold"/>
              </a:rPr>
              <a:t>環境支援と環境教育</a:t>
            </a:r>
            <a:endParaRPr lang="en-US" sz="3598" b="1" dirty="0">
              <a:solidFill>
                <a:srgbClr val="FFFFFF"/>
              </a:solidFill>
              <a:latin typeface="ヒカリ角ゴ Bold"/>
              <a:ea typeface="ヒカリ角ゴ Bold"/>
              <a:cs typeface="ヒカリ角ゴ Bold"/>
              <a:sym typeface="ヒカリ角ゴ Bold"/>
            </a:endParaRPr>
          </a:p>
        </p:txBody>
      </p:sp>
      <p:sp>
        <p:nvSpPr>
          <p:cNvPr id="10" name="TextBox 10"/>
          <p:cNvSpPr txBox="1"/>
          <p:nvPr/>
        </p:nvSpPr>
        <p:spPr>
          <a:xfrm>
            <a:off x="500186" y="5523296"/>
            <a:ext cx="14732270" cy="1003325"/>
          </a:xfrm>
          <a:prstGeom prst="rect">
            <a:avLst/>
          </a:prstGeom>
        </p:spPr>
        <p:txBody>
          <a:bodyPr lIns="0" tIns="0" rIns="0" bIns="0" rtlCol="0" anchor="t">
            <a:spAutoFit/>
          </a:bodyPr>
          <a:lstStyle/>
          <a:p>
            <a:pPr algn="l">
              <a:lnSpc>
                <a:spcPts val="8220"/>
              </a:lnSpc>
            </a:pPr>
            <a:r>
              <a:rPr lang="en-US" sz="5871">
                <a:solidFill>
                  <a:srgbClr val="FFFFFF"/>
                </a:solidFill>
                <a:latin typeface="League Spartan"/>
                <a:ea typeface="League Spartan"/>
                <a:cs typeface="League Spartan"/>
                <a:sym typeface="League Spartan"/>
              </a:rPr>
              <a:t>Save mother Mae Kong GG 2123767</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10713747" y="0"/>
            <a:ext cx="10713747" cy="10287000"/>
            <a:chOff x="0" y="0"/>
            <a:chExt cx="2821728" cy="2709333"/>
          </a:xfrm>
        </p:grpSpPr>
        <p:sp>
          <p:nvSpPr>
            <p:cNvPr id="3" name="Freeform 3"/>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FFFFFF"/>
            </a:solidFill>
          </p:spPr>
          <p:txBody>
            <a:bodyPr/>
            <a:lstStyle/>
            <a:p>
              <a:endParaRPr lang="ja-JP" altLang="en-US"/>
            </a:p>
          </p:txBody>
        </p:sp>
        <p:sp>
          <p:nvSpPr>
            <p:cNvPr id="4" name="TextBox 4"/>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5" name="Freeform 5"/>
          <p:cNvSpPr/>
          <p:nvPr/>
        </p:nvSpPr>
        <p:spPr>
          <a:xfrm>
            <a:off x="10799472" y="-457569"/>
            <a:ext cx="7353134" cy="10744569"/>
          </a:xfrm>
          <a:custGeom>
            <a:avLst/>
            <a:gdLst/>
            <a:ahLst/>
            <a:cxnLst/>
            <a:rect l="l" t="t" r="r" b="b"/>
            <a:pathLst>
              <a:path w="7353134" h="10744569">
                <a:moveTo>
                  <a:pt x="0" y="0"/>
                </a:moveTo>
                <a:lnTo>
                  <a:pt x="7353134" y="0"/>
                </a:lnTo>
                <a:lnTo>
                  <a:pt x="7353134" y="10744569"/>
                </a:lnTo>
                <a:lnTo>
                  <a:pt x="0" y="10744569"/>
                </a:lnTo>
                <a:lnTo>
                  <a:pt x="0" y="0"/>
                </a:lnTo>
                <a:close/>
              </a:path>
            </a:pathLst>
          </a:custGeom>
          <a:blipFill>
            <a:blip r:embed="rId2"/>
            <a:stretch>
              <a:fillRect l="-11163" r="-8276" b="-12550"/>
            </a:stretch>
          </a:blipFill>
        </p:spPr>
        <p:txBody>
          <a:bodyPr/>
          <a:lstStyle/>
          <a:p>
            <a:endParaRPr lang="ja-JP" altLang="en-US"/>
          </a:p>
        </p:txBody>
      </p:sp>
      <p:sp>
        <p:nvSpPr>
          <p:cNvPr id="6" name="TextBox 6"/>
          <p:cNvSpPr txBox="1"/>
          <p:nvPr/>
        </p:nvSpPr>
        <p:spPr>
          <a:xfrm>
            <a:off x="393314" y="1087471"/>
            <a:ext cx="12413456" cy="1077123"/>
          </a:xfrm>
          <a:prstGeom prst="rect">
            <a:avLst/>
          </a:prstGeom>
        </p:spPr>
        <p:txBody>
          <a:bodyPr lIns="0" tIns="0" rIns="0" bIns="0" rtlCol="0" anchor="t">
            <a:spAutoFit/>
          </a:bodyPr>
          <a:lstStyle/>
          <a:p>
            <a:pPr marL="0" lvl="0" indent="0" algn="l">
              <a:lnSpc>
                <a:spcPts val="8693"/>
              </a:lnSpc>
            </a:pPr>
            <a:r>
              <a:rPr lang="en-US" sz="6687" b="1" spc="-200">
                <a:solidFill>
                  <a:srgbClr val="FFFFFF"/>
                </a:solidFill>
                <a:latin typeface="Georgia Pro Condensed Bold"/>
                <a:ea typeface="Georgia Pro Condensed Bold"/>
                <a:cs typeface="Georgia Pro Condensed Bold"/>
                <a:sym typeface="Georgia Pro Condensed Bold"/>
              </a:rPr>
              <a:t>プロジェクトの目的と資金</a:t>
            </a:r>
          </a:p>
        </p:txBody>
      </p:sp>
      <p:sp>
        <p:nvSpPr>
          <p:cNvPr id="7" name="TextBox 7"/>
          <p:cNvSpPr txBox="1"/>
          <p:nvPr/>
        </p:nvSpPr>
        <p:spPr>
          <a:xfrm>
            <a:off x="421555" y="414137"/>
            <a:ext cx="9079196" cy="614563"/>
          </a:xfrm>
          <a:prstGeom prst="rect">
            <a:avLst/>
          </a:prstGeom>
        </p:spPr>
        <p:txBody>
          <a:bodyPr lIns="0" tIns="0" rIns="0" bIns="0" rtlCol="0" anchor="t">
            <a:spAutoFit/>
          </a:bodyPr>
          <a:lstStyle/>
          <a:p>
            <a:pPr algn="l">
              <a:lnSpc>
                <a:spcPts val="5065"/>
              </a:lnSpc>
            </a:pPr>
            <a:r>
              <a:rPr lang="en-US" sz="3618">
                <a:solidFill>
                  <a:srgbClr val="FFFFFF"/>
                </a:solidFill>
                <a:latin typeface="League Spartan"/>
                <a:ea typeface="League Spartan"/>
                <a:cs typeface="League Spartan"/>
                <a:sym typeface="League Spartan"/>
              </a:rPr>
              <a:t>Save mother Mae Kong GG 2123767</a:t>
            </a: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4287" y="1003116"/>
            <a:ext cx="6673758" cy="969493"/>
            <a:chOff x="0" y="0"/>
            <a:chExt cx="8898344" cy="1292657"/>
          </a:xfrm>
        </p:grpSpPr>
        <p:sp>
          <p:nvSpPr>
            <p:cNvPr id="3" name="Freeform 3"/>
            <p:cNvSpPr/>
            <p:nvPr/>
          </p:nvSpPr>
          <p:spPr>
            <a:xfrm>
              <a:off x="-1524" y="-1524"/>
              <a:ext cx="8901430" cy="1295654"/>
            </a:xfrm>
            <a:custGeom>
              <a:avLst/>
              <a:gdLst/>
              <a:ahLst/>
              <a:cxnLst/>
              <a:rect l="l" t="t" r="r" b="b"/>
              <a:pathLst>
                <a:path w="8901430" h="1295654">
                  <a:moveTo>
                    <a:pt x="1524" y="0"/>
                  </a:moveTo>
                  <a:lnTo>
                    <a:pt x="8899906" y="0"/>
                  </a:lnTo>
                  <a:cubicBezTo>
                    <a:pt x="8900795" y="0"/>
                    <a:pt x="8901430" y="762"/>
                    <a:pt x="8901430" y="1524"/>
                  </a:cubicBezTo>
                  <a:lnTo>
                    <a:pt x="8901430" y="1294130"/>
                  </a:lnTo>
                  <a:cubicBezTo>
                    <a:pt x="8901430" y="1295019"/>
                    <a:pt x="8900668" y="1295654"/>
                    <a:pt x="8899906" y="1295654"/>
                  </a:cubicBezTo>
                  <a:lnTo>
                    <a:pt x="1524" y="1295654"/>
                  </a:lnTo>
                  <a:cubicBezTo>
                    <a:pt x="635" y="1295654"/>
                    <a:pt x="0" y="1294892"/>
                    <a:pt x="0" y="1294130"/>
                  </a:cubicBezTo>
                  <a:lnTo>
                    <a:pt x="0" y="1524"/>
                  </a:lnTo>
                  <a:cubicBezTo>
                    <a:pt x="0" y="635"/>
                    <a:pt x="762" y="0"/>
                    <a:pt x="1524" y="0"/>
                  </a:cubicBezTo>
                  <a:moveTo>
                    <a:pt x="1524" y="3048"/>
                  </a:moveTo>
                  <a:lnTo>
                    <a:pt x="1524" y="1524"/>
                  </a:lnTo>
                  <a:lnTo>
                    <a:pt x="3048" y="1524"/>
                  </a:lnTo>
                  <a:lnTo>
                    <a:pt x="3048" y="1294130"/>
                  </a:lnTo>
                  <a:lnTo>
                    <a:pt x="1524" y="1294130"/>
                  </a:lnTo>
                  <a:lnTo>
                    <a:pt x="1524" y="1292606"/>
                  </a:lnTo>
                  <a:lnTo>
                    <a:pt x="8899906" y="1292606"/>
                  </a:lnTo>
                  <a:lnTo>
                    <a:pt x="8899906" y="1294130"/>
                  </a:lnTo>
                  <a:lnTo>
                    <a:pt x="8898382" y="1294130"/>
                  </a:lnTo>
                  <a:lnTo>
                    <a:pt x="8898382" y="1524"/>
                  </a:lnTo>
                  <a:lnTo>
                    <a:pt x="8899906" y="1524"/>
                  </a:lnTo>
                  <a:lnTo>
                    <a:pt x="8899906" y="3048"/>
                  </a:lnTo>
                  <a:lnTo>
                    <a:pt x="1524" y="3048"/>
                  </a:lnTo>
                  <a:close/>
                </a:path>
              </a:pathLst>
            </a:custGeom>
            <a:solidFill>
              <a:srgbClr val="000000"/>
            </a:solidFill>
          </p:spPr>
          <p:txBody>
            <a:bodyPr/>
            <a:lstStyle/>
            <a:p>
              <a:endParaRPr lang="ja-JP" altLang="en-US"/>
            </a:p>
          </p:txBody>
        </p:sp>
        <p:sp>
          <p:nvSpPr>
            <p:cNvPr id="4" name="TextBox 4"/>
            <p:cNvSpPr txBox="1"/>
            <p:nvPr/>
          </p:nvSpPr>
          <p:spPr>
            <a:xfrm>
              <a:off x="0" y="-257175"/>
              <a:ext cx="8898344" cy="1549832"/>
            </a:xfrm>
            <a:prstGeom prst="rect">
              <a:avLst/>
            </a:prstGeom>
          </p:spPr>
          <p:txBody>
            <a:bodyPr lIns="50800" tIns="50800" rIns="50800" bIns="50800" rtlCol="0" anchor="t"/>
            <a:lstStyle/>
            <a:p>
              <a:pPr algn="l">
                <a:lnSpc>
                  <a:spcPts val="6480"/>
                </a:lnSpc>
              </a:pPr>
              <a:r>
                <a:rPr lang="en-US" sz="5400" b="1">
                  <a:solidFill>
                    <a:srgbClr val="000000"/>
                  </a:solidFill>
                  <a:latin typeface="游ゴシック体 Bold"/>
                  <a:ea typeface="游ゴシック体 Bold"/>
                  <a:cs typeface="游ゴシック体 Bold"/>
                  <a:sym typeface="游ゴシック体 Bold"/>
                </a:rPr>
                <a:t>国際ロータリー (RI)</a:t>
              </a:r>
            </a:p>
          </p:txBody>
        </p:sp>
      </p:grpSp>
      <p:grpSp>
        <p:nvGrpSpPr>
          <p:cNvPr id="5" name="Group 5"/>
          <p:cNvGrpSpPr/>
          <p:nvPr/>
        </p:nvGrpSpPr>
        <p:grpSpPr>
          <a:xfrm>
            <a:off x="9293323" y="1025900"/>
            <a:ext cx="7824778" cy="969493"/>
            <a:chOff x="0" y="0"/>
            <a:chExt cx="10433037" cy="1292657"/>
          </a:xfrm>
        </p:grpSpPr>
        <p:sp>
          <p:nvSpPr>
            <p:cNvPr id="6" name="Freeform 6"/>
            <p:cNvSpPr/>
            <p:nvPr/>
          </p:nvSpPr>
          <p:spPr>
            <a:xfrm>
              <a:off x="-1524" y="-1524"/>
              <a:ext cx="10436098" cy="1295654"/>
            </a:xfrm>
            <a:custGeom>
              <a:avLst/>
              <a:gdLst/>
              <a:ahLst/>
              <a:cxnLst/>
              <a:rect l="l" t="t" r="r" b="b"/>
              <a:pathLst>
                <a:path w="10436098" h="1295654">
                  <a:moveTo>
                    <a:pt x="1524" y="0"/>
                  </a:moveTo>
                  <a:lnTo>
                    <a:pt x="10434574" y="0"/>
                  </a:lnTo>
                  <a:cubicBezTo>
                    <a:pt x="10435463" y="0"/>
                    <a:pt x="10436098" y="762"/>
                    <a:pt x="10436098" y="1524"/>
                  </a:cubicBezTo>
                  <a:lnTo>
                    <a:pt x="10436098" y="1294130"/>
                  </a:lnTo>
                  <a:cubicBezTo>
                    <a:pt x="10436098" y="1295019"/>
                    <a:pt x="10435336" y="1295654"/>
                    <a:pt x="10434574" y="1295654"/>
                  </a:cubicBezTo>
                  <a:lnTo>
                    <a:pt x="1524" y="1295654"/>
                  </a:lnTo>
                  <a:cubicBezTo>
                    <a:pt x="635" y="1295654"/>
                    <a:pt x="0" y="1294892"/>
                    <a:pt x="0" y="1294130"/>
                  </a:cubicBezTo>
                  <a:lnTo>
                    <a:pt x="0" y="1524"/>
                  </a:lnTo>
                  <a:cubicBezTo>
                    <a:pt x="0" y="635"/>
                    <a:pt x="762" y="0"/>
                    <a:pt x="1524" y="0"/>
                  </a:cubicBezTo>
                  <a:moveTo>
                    <a:pt x="1524" y="3048"/>
                  </a:moveTo>
                  <a:lnTo>
                    <a:pt x="1524" y="1524"/>
                  </a:lnTo>
                  <a:lnTo>
                    <a:pt x="3048" y="1524"/>
                  </a:lnTo>
                  <a:lnTo>
                    <a:pt x="3048" y="1294130"/>
                  </a:lnTo>
                  <a:lnTo>
                    <a:pt x="1524" y="1294130"/>
                  </a:lnTo>
                  <a:lnTo>
                    <a:pt x="1524" y="1292606"/>
                  </a:lnTo>
                  <a:lnTo>
                    <a:pt x="10434574" y="1292606"/>
                  </a:lnTo>
                  <a:lnTo>
                    <a:pt x="10434574" y="1294130"/>
                  </a:lnTo>
                  <a:lnTo>
                    <a:pt x="10433050" y="1294130"/>
                  </a:lnTo>
                  <a:lnTo>
                    <a:pt x="10433050" y="1524"/>
                  </a:lnTo>
                  <a:lnTo>
                    <a:pt x="10434574" y="1524"/>
                  </a:lnTo>
                  <a:lnTo>
                    <a:pt x="10434574" y="3048"/>
                  </a:lnTo>
                  <a:lnTo>
                    <a:pt x="1524" y="3048"/>
                  </a:lnTo>
                  <a:close/>
                </a:path>
              </a:pathLst>
            </a:custGeom>
            <a:solidFill>
              <a:srgbClr val="000000"/>
            </a:solidFill>
          </p:spPr>
          <p:txBody>
            <a:bodyPr/>
            <a:lstStyle/>
            <a:p>
              <a:endParaRPr lang="ja-JP" altLang="en-US"/>
            </a:p>
          </p:txBody>
        </p:sp>
        <p:sp>
          <p:nvSpPr>
            <p:cNvPr id="7" name="TextBox 7"/>
            <p:cNvSpPr txBox="1"/>
            <p:nvPr/>
          </p:nvSpPr>
          <p:spPr>
            <a:xfrm>
              <a:off x="0" y="-257175"/>
              <a:ext cx="10433037" cy="1549832"/>
            </a:xfrm>
            <a:prstGeom prst="rect">
              <a:avLst/>
            </a:prstGeom>
          </p:spPr>
          <p:txBody>
            <a:bodyPr lIns="50800" tIns="50800" rIns="50800" bIns="50800" rtlCol="0" anchor="t"/>
            <a:lstStyle/>
            <a:p>
              <a:pPr algn="l">
                <a:lnSpc>
                  <a:spcPts val="6480"/>
                </a:lnSpc>
              </a:pPr>
              <a:r>
                <a:rPr lang="en-US" sz="5400" b="1">
                  <a:solidFill>
                    <a:srgbClr val="000000"/>
                  </a:solidFill>
                  <a:latin typeface="游ゴシック体 Bold"/>
                  <a:ea typeface="游ゴシック体 Bold"/>
                  <a:cs typeface="游ゴシック体 Bold"/>
                  <a:sym typeface="游ゴシック体 Bold"/>
                </a:rPr>
                <a:t>ロータリー財団（TRF）</a:t>
              </a:r>
            </a:p>
          </p:txBody>
        </p:sp>
      </p:grpSp>
      <p:sp>
        <p:nvSpPr>
          <p:cNvPr id="8" name="TextBox 8"/>
          <p:cNvSpPr txBox="1"/>
          <p:nvPr/>
        </p:nvSpPr>
        <p:spPr>
          <a:xfrm>
            <a:off x="6875126" y="64103"/>
            <a:ext cx="3325778" cy="782031"/>
          </a:xfrm>
          <a:prstGeom prst="rect">
            <a:avLst/>
          </a:prstGeom>
        </p:spPr>
        <p:txBody>
          <a:bodyPr lIns="0" tIns="0" rIns="0" bIns="0" rtlCol="0" anchor="t">
            <a:spAutoFit/>
          </a:bodyPr>
          <a:lstStyle/>
          <a:p>
            <a:pPr algn="l">
              <a:lnSpc>
                <a:spcPts val="4320"/>
              </a:lnSpc>
            </a:pPr>
            <a:r>
              <a:rPr lang="en-US" sz="3600" b="1">
                <a:solidFill>
                  <a:srgbClr val="000000"/>
                </a:solidFill>
                <a:latin typeface="游ゴシック体 Bold"/>
                <a:ea typeface="游ゴシック体 Bold"/>
                <a:cs typeface="游ゴシック体 Bold"/>
                <a:sym typeface="游ゴシック体 Bold"/>
              </a:rPr>
              <a:t>２０２５－２６</a:t>
            </a:r>
          </a:p>
        </p:txBody>
      </p:sp>
      <p:grpSp>
        <p:nvGrpSpPr>
          <p:cNvPr id="9" name="Group 9"/>
          <p:cNvGrpSpPr/>
          <p:nvPr/>
        </p:nvGrpSpPr>
        <p:grpSpPr>
          <a:xfrm>
            <a:off x="13816975" y="2310222"/>
            <a:ext cx="1953682" cy="2124285"/>
            <a:chOff x="0" y="0"/>
            <a:chExt cx="2604910" cy="2832379"/>
          </a:xfrm>
        </p:grpSpPr>
        <p:sp>
          <p:nvSpPr>
            <p:cNvPr id="10" name="Freeform 10"/>
            <p:cNvSpPr/>
            <p:nvPr/>
          </p:nvSpPr>
          <p:spPr>
            <a:xfrm>
              <a:off x="0" y="0"/>
              <a:ext cx="2604897" cy="2832354"/>
            </a:xfrm>
            <a:custGeom>
              <a:avLst/>
              <a:gdLst/>
              <a:ahLst/>
              <a:cxnLst/>
              <a:rect l="l" t="t" r="r" b="b"/>
              <a:pathLst>
                <a:path w="2604897" h="2832354">
                  <a:moveTo>
                    <a:pt x="0" y="0"/>
                  </a:moveTo>
                  <a:lnTo>
                    <a:pt x="2604897" y="0"/>
                  </a:lnTo>
                  <a:lnTo>
                    <a:pt x="2604897" y="2832354"/>
                  </a:lnTo>
                  <a:lnTo>
                    <a:pt x="0" y="2832354"/>
                  </a:lnTo>
                  <a:lnTo>
                    <a:pt x="0" y="0"/>
                  </a:lnTo>
                  <a:close/>
                </a:path>
              </a:pathLst>
            </a:custGeom>
            <a:blipFill>
              <a:blip r:embed="rId2"/>
              <a:stretch>
                <a:fillRect/>
              </a:stretch>
            </a:blipFill>
          </p:spPr>
          <p:txBody>
            <a:bodyPr/>
            <a:lstStyle/>
            <a:p>
              <a:endParaRPr lang="ja-JP" altLang="en-US"/>
            </a:p>
          </p:txBody>
        </p:sp>
      </p:grpSp>
      <p:grpSp>
        <p:nvGrpSpPr>
          <p:cNvPr id="11" name="Group 11"/>
          <p:cNvGrpSpPr/>
          <p:nvPr/>
        </p:nvGrpSpPr>
        <p:grpSpPr>
          <a:xfrm>
            <a:off x="5341534" y="2334444"/>
            <a:ext cx="1921450" cy="2100062"/>
            <a:chOff x="0" y="0"/>
            <a:chExt cx="2561933" cy="2800083"/>
          </a:xfrm>
        </p:grpSpPr>
        <p:sp>
          <p:nvSpPr>
            <p:cNvPr id="12" name="Freeform 12"/>
            <p:cNvSpPr/>
            <p:nvPr/>
          </p:nvSpPr>
          <p:spPr>
            <a:xfrm>
              <a:off x="0" y="0"/>
              <a:ext cx="2561971" cy="2800096"/>
            </a:xfrm>
            <a:custGeom>
              <a:avLst/>
              <a:gdLst/>
              <a:ahLst/>
              <a:cxnLst/>
              <a:rect l="l" t="t" r="r" b="b"/>
              <a:pathLst>
                <a:path w="2561971" h="2800096">
                  <a:moveTo>
                    <a:pt x="0" y="0"/>
                  </a:moveTo>
                  <a:lnTo>
                    <a:pt x="2561971" y="0"/>
                  </a:lnTo>
                  <a:lnTo>
                    <a:pt x="2561971" y="2800096"/>
                  </a:lnTo>
                  <a:lnTo>
                    <a:pt x="0" y="2800096"/>
                  </a:lnTo>
                  <a:lnTo>
                    <a:pt x="0" y="0"/>
                  </a:lnTo>
                  <a:close/>
                </a:path>
              </a:pathLst>
            </a:custGeom>
            <a:blipFill>
              <a:blip r:embed="rId3"/>
              <a:stretch>
                <a:fillRect r="1"/>
              </a:stretch>
            </a:blipFill>
          </p:spPr>
          <p:txBody>
            <a:bodyPr/>
            <a:lstStyle/>
            <a:p>
              <a:endParaRPr lang="ja-JP" altLang="en-US"/>
            </a:p>
          </p:txBody>
        </p:sp>
      </p:grpSp>
      <p:grpSp>
        <p:nvGrpSpPr>
          <p:cNvPr id="13" name="Group 13"/>
          <p:cNvGrpSpPr/>
          <p:nvPr/>
        </p:nvGrpSpPr>
        <p:grpSpPr>
          <a:xfrm>
            <a:off x="10529697" y="2286000"/>
            <a:ext cx="1800977" cy="2148507"/>
            <a:chOff x="0" y="0"/>
            <a:chExt cx="2401303" cy="2864676"/>
          </a:xfrm>
        </p:grpSpPr>
        <p:sp>
          <p:nvSpPr>
            <p:cNvPr id="14" name="Freeform 14"/>
            <p:cNvSpPr/>
            <p:nvPr/>
          </p:nvSpPr>
          <p:spPr>
            <a:xfrm>
              <a:off x="0" y="0"/>
              <a:ext cx="2401316" cy="2864739"/>
            </a:xfrm>
            <a:custGeom>
              <a:avLst/>
              <a:gdLst/>
              <a:ahLst/>
              <a:cxnLst/>
              <a:rect l="l" t="t" r="r" b="b"/>
              <a:pathLst>
                <a:path w="2401316" h="2864739">
                  <a:moveTo>
                    <a:pt x="0" y="0"/>
                  </a:moveTo>
                  <a:lnTo>
                    <a:pt x="2401316" y="0"/>
                  </a:lnTo>
                  <a:lnTo>
                    <a:pt x="2401316" y="2864739"/>
                  </a:lnTo>
                  <a:lnTo>
                    <a:pt x="0" y="2864739"/>
                  </a:lnTo>
                  <a:lnTo>
                    <a:pt x="0" y="0"/>
                  </a:lnTo>
                  <a:close/>
                </a:path>
              </a:pathLst>
            </a:custGeom>
            <a:blipFill>
              <a:blip r:embed="rId4"/>
              <a:stretch>
                <a:fillRect l="-4122" r="-4122" b="2"/>
              </a:stretch>
            </a:blipFill>
          </p:spPr>
          <p:txBody>
            <a:bodyPr/>
            <a:lstStyle/>
            <a:p>
              <a:endParaRPr lang="ja-JP" altLang="en-US"/>
            </a:p>
          </p:txBody>
        </p:sp>
      </p:grpSp>
      <p:sp>
        <p:nvSpPr>
          <p:cNvPr id="15" name="TextBox 15"/>
          <p:cNvSpPr txBox="1"/>
          <p:nvPr/>
        </p:nvSpPr>
        <p:spPr>
          <a:xfrm>
            <a:off x="9634518" y="5695788"/>
            <a:ext cx="7142397" cy="3024245"/>
          </a:xfrm>
          <a:prstGeom prst="rect">
            <a:avLst/>
          </a:prstGeom>
        </p:spPr>
        <p:txBody>
          <a:bodyPr lIns="0" tIns="0" rIns="0" bIns="0" rtlCol="0" anchor="t">
            <a:spAutoFit/>
          </a:bodyPr>
          <a:lstStyle/>
          <a:p>
            <a:pPr algn="l">
              <a:lnSpc>
                <a:spcPts val="1439"/>
              </a:lnSpc>
            </a:pPr>
            <a:r>
              <a:rPr lang="en-US" sz="1200">
                <a:solidFill>
                  <a:srgbClr val="000000"/>
                </a:solidFill>
                <a:latin typeface="游ゴシック体"/>
                <a:ea typeface="游ゴシック体"/>
                <a:cs typeface="游ゴシック体"/>
                <a:sym typeface="游ゴシック体"/>
              </a:rPr>
              <a:t>　</a:t>
            </a:r>
          </a:p>
          <a:p>
            <a:pPr algn="ctr">
              <a:lnSpc>
                <a:spcPts val="5040"/>
              </a:lnSpc>
            </a:pPr>
            <a:r>
              <a:rPr lang="en-US" sz="4200" b="1">
                <a:solidFill>
                  <a:srgbClr val="000000"/>
                </a:solidFill>
                <a:latin typeface="游ゴシック体 Bold"/>
                <a:ea typeface="游ゴシック体 Bold"/>
                <a:cs typeface="游ゴシック体 Bold"/>
                <a:sym typeface="游ゴシック体 Bold"/>
              </a:rPr>
              <a:t>RRFC　　　</a:t>
            </a:r>
          </a:p>
          <a:p>
            <a:pPr algn="ctr">
              <a:lnSpc>
                <a:spcPts val="1889"/>
              </a:lnSpc>
            </a:pPr>
            <a:r>
              <a:rPr lang="en-US" sz="1575" b="1">
                <a:solidFill>
                  <a:srgbClr val="000000"/>
                </a:solidFill>
                <a:latin typeface="游ゴシック体 Bold"/>
                <a:ea typeface="游ゴシック体 Bold"/>
                <a:cs typeface="游ゴシック体 Bold"/>
                <a:sym typeface="游ゴシック体 Bold"/>
              </a:rPr>
              <a:t>　　　</a:t>
            </a:r>
          </a:p>
          <a:p>
            <a:pPr algn="ctr">
              <a:lnSpc>
                <a:spcPts val="4320"/>
              </a:lnSpc>
            </a:pPr>
            <a:r>
              <a:rPr lang="en-US" sz="3600">
                <a:solidFill>
                  <a:srgbClr val="000000"/>
                </a:solidFill>
                <a:latin typeface="游ゴシック体"/>
                <a:ea typeface="游ゴシック体"/>
                <a:cs typeface="游ゴシック体"/>
                <a:sym typeface="游ゴシック体"/>
              </a:rPr>
              <a:t>第１地域：新井和雄（下館）</a:t>
            </a:r>
          </a:p>
          <a:p>
            <a:pPr algn="ctr">
              <a:lnSpc>
                <a:spcPts val="4320"/>
              </a:lnSpc>
            </a:pPr>
            <a:r>
              <a:rPr lang="en-US" sz="3600">
                <a:solidFill>
                  <a:srgbClr val="000000"/>
                </a:solidFill>
                <a:latin typeface="游ゴシック体"/>
                <a:ea typeface="游ゴシック体"/>
                <a:cs typeface="游ゴシック体"/>
                <a:sym typeface="游ゴシック体"/>
              </a:rPr>
              <a:t>第２地域：伊藤靖祐（江南）</a:t>
            </a:r>
          </a:p>
          <a:p>
            <a:pPr algn="ctr">
              <a:lnSpc>
                <a:spcPts val="4320"/>
              </a:lnSpc>
            </a:pPr>
            <a:r>
              <a:rPr lang="en-US" sz="3600">
                <a:solidFill>
                  <a:srgbClr val="000000"/>
                </a:solidFill>
                <a:latin typeface="游ゴシック体"/>
                <a:ea typeface="游ゴシック体"/>
                <a:cs typeface="游ゴシック体"/>
                <a:sym typeface="游ゴシック体"/>
              </a:rPr>
              <a:t>　第３地域：堀川貴史（熊本南）</a:t>
            </a:r>
          </a:p>
          <a:p>
            <a:pPr algn="ctr">
              <a:lnSpc>
                <a:spcPts val="4320"/>
              </a:lnSpc>
            </a:pPr>
            <a:endParaRPr lang="en-US" sz="3600">
              <a:solidFill>
                <a:srgbClr val="000000"/>
              </a:solidFill>
              <a:latin typeface="游ゴシック体"/>
              <a:ea typeface="游ゴシック体"/>
              <a:cs typeface="游ゴシック体"/>
              <a:sym typeface="游ゴシック体"/>
            </a:endParaRPr>
          </a:p>
        </p:txBody>
      </p:sp>
      <p:sp>
        <p:nvSpPr>
          <p:cNvPr id="16" name="TextBox 16"/>
          <p:cNvSpPr txBox="1"/>
          <p:nvPr/>
        </p:nvSpPr>
        <p:spPr>
          <a:xfrm>
            <a:off x="10036607" y="4451509"/>
            <a:ext cx="2787167"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ホルガークナーク</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財団管理委員長</a:t>
            </a:r>
          </a:p>
        </p:txBody>
      </p:sp>
      <p:sp>
        <p:nvSpPr>
          <p:cNvPr id="17" name="TextBox 17"/>
          <p:cNvSpPr txBox="1"/>
          <p:nvPr/>
        </p:nvSpPr>
        <p:spPr>
          <a:xfrm>
            <a:off x="13592594" y="4431335"/>
            <a:ext cx="2402443"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辰野克彦</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財団管理委員</a:t>
            </a:r>
          </a:p>
        </p:txBody>
      </p:sp>
      <p:sp>
        <p:nvSpPr>
          <p:cNvPr id="18" name="TextBox 18"/>
          <p:cNvSpPr txBox="1"/>
          <p:nvPr/>
        </p:nvSpPr>
        <p:spPr>
          <a:xfrm>
            <a:off x="1148039" y="4451509"/>
            <a:ext cx="3595078"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フランチェスコ・アレッツォ</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RI会長</a:t>
            </a:r>
          </a:p>
        </p:txBody>
      </p:sp>
      <p:sp>
        <p:nvSpPr>
          <p:cNvPr id="19" name="TextBox 19"/>
          <p:cNvSpPr txBox="1"/>
          <p:nvPr/>
        </p:nvSpPr>
        <p:spPr>
          <a:xfrm>
            <a:off x="5674519" y="4471673"/>
            <a:ext cx="1255500"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水野功</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RI理事</a:t>
            </a:r>
          </a:p>
        </p:txBody>
      </p:sp>
      <p:grpSp>
        <p:nvGrpSpPr>
          <p:cNvPr id="20" name="Group 20"/>
          <p:cNvGrpSpPr/>
          <p:nvPr/>
        </p:nvGrpSpPr>
        <p:grpSpPr>
          <a:xfrm>
            <a:off x="1972551" y="2334444"/>
            <a:ext cx="2156250" cy="2100062"/>
            <a:chOff x="0" y="0"/>
            <a:chExt cx="2875001" cy="2800083"/>
          </a:xfrm>
        </p:grpSpPr>
        <p:sp>
          <p:nvSpPr>
            <p:cNvPr id="21" name="Freeform 21"/>
            <p:cNvSpPr/>
            <p:nvPr/>
          </p:nvSpPr>
          <p:spPr>
            <a:xfrm>
              <a:off x="0" y="0"/>
              <a:ext cx="2875026" cy="2800096"/>
            </a:xfrm>
            <a:custGeom>
              <a:avLst/>
              <a:gdLst/>
              <a:ahLst/>
              <a:cxnLst/>
              <a:rect l="l" t="t" r="r" b="b"/>
              <a:pathLst>
                <a:path w="2875026" h="2800096">
                  <a:moveTo>
                    <a:pt x="0" y="0"/>
                  </a:moveTo>
                  <a:lnTo>
                    <a:pt x="2875026" y="0"/>
                  </a:lnTo>
                  <a:lnTo>
                    <a:pt x="2875026" y="2800096"/>
                  </a:lnTo>
                  <a:lnTo>
                    <a:pt x="0" y="2800096"/>
                  </a:lnTo>
                  <a:lnTo>
                    <a:pt x="0" y="0"/>
                  </a:lnTo>
                  <a:close/>
                </a:path>
              </a:pathLst>
            </a:custGeom>
            <a:blipFill>
              <a:blip r:embed="rId5"/>
              <a:stretch>
                <a:fillRect/>
              </a:stretch>
            </a:blipFill>
          </p:spPr>
          <p:txBody>
            <a:bodyPr/>
            <a:lstStyle/>
            <a:p>
              <a:endParaRPr lang="ja-JP" altLang="en-US"/>
            </a:p>
          </p:txBody>
        </p:sp>
      </p:grpSp>
      <p:sp>
        <p:nvSpPr>
          <p:cNvPr id="22" name="TextBox 22"/>
          <p:cNvSpPr txBox="1"/>
          <p:nvPr/>
        </p:nvSpPr>
        <p:spPr>
          <a:xfrm>
            <a:off x="1545727" y="5698188"/>
            <a:ext cx="6960870" cy="3259445"/>
          </a:xfrm>
          <a:prstGeom prst="rect">
            <a:avLst/>
          </a:prstGeom>
        </p:spPr>
        <p:txBody>
          <a:bodyPr lIns="0" tIns="0" rIns="0" bIns="0" rtlCol="0" anchor="t">
            <a:spAutoFit/>
          </a:bodyPr>
          <a:lstStyle/>
          <a:p>
            <a:pPr algn="l">
              <a:lnSpc>
                <a:spcPts val="5040"/>
              </a:lnSpc>
            </a:pPr>
            <a:r>
              <a:rPr lang="en-US" sz="4200" b="1">
                <a:solidFill>
                  <a:srgbClr val="000000"/>
                </a:solidFill>
                <a:latin typeface="游ゴシック体 Bold"/>
                <a:ea typeface="游ゴシック体 Bold"/>
                <a:cs typeface="游ゴシック体 Bold"/>
                <a:sym typeface="游ゴシック体 Bold"/>
              </a:rPr>
              <a:t>　　　　　RMC　　　　</a:t>
            </a:r>
          </a:p>
          <a:p>
            <a:pPr algn="l">
              <a:lnSpc>
                <a:spcPts val="1889"/>
              </a:lnSpc>
            </a:pPr>
            <a:r>
              <a:rPr lang="en-US" sz="1575" b="1">
                <a:solidFill>
                  <a:srgbClr val="000000"/>
                </a:solidFill>
                <a:latin typeface="游ゴシック体 Bold"/>
                <a:ea typeface="游ゴシック体 Bold"/>
                <a:cs typeface="游ゴシック体 Bold"/>
                <a:sym typeface="游ゴシック体 Bold"/>
              </a:rPr>
              <a:t>　</a:t>
            </a:r>
          </a:p>
          <a:p>
            <a:pPr algn="l">
              <a:lnSpc>
                <a:spcPts val="4320"/>
              </a:lnSpc>
            </a:pPr>
            <a:r>
              <a:rPr lang="en-US" sz="3600">
                <a:solidFill>
                  <a:srgbClr val="000000"/>
                </a:solidFill>
                <a:latin typeface="游ゴシック体"/>
                <a:ea typeface="游ゴシック体"/>
                <a:cs typeface="游ゴシック体"/>
                <a:sym typeface="游ゴシック体"/>
              </a:rPr>
              <a:t>第１地域：田中久夫（高崎）</a:t>
            </a:r>
          </a:p>
          <a:p>
            <a:pPr algn="l">
              <a:lnSpc>
                <a:spcPts val="4320"/>
              </a:lnSpc>
            </a:pPr>
            <a:r>
              <a:rPr lang="en-US" sz="3600">
                <a:solidFill>
                  <a:srgbClr val="000000"/>
                </a:solidFill>
                <a:latin typeface="游ゴシック体"/>
                <a:ea typeface="游ゴシック体"/>
                <a:cs typeface="游ゴシック体"/>
                <a:sym typeface="游ゴシック体"/>
              </a:rPr>
              <a:t>第２地域：若林英博（東京麹町）</a:t>
            </a:r>
          </a:p>
          <a:p>
            <a:pPr algn="l">
              <a:lnSpc>
                <a:spcPts val="4320"/>
              </a:lnSpc>
            </a:pPr>
            <a:r>
              <a:rPr lang="en-US" sz="3600">
                <a:solidFill>
                  <a:srgbClr val="000000"/>
                </a:solidFill>
                <a:latin typeface="游ゴシック体"/>
                <a:ea typeface="游ゴシック体"/>
                <a:cs typeface="游ゴシック体"/>
                <a:sym typeface="游ゴシック体"/>
              </a:rPr>
              <a:t>第３地域：中川基成（あすか）   </a:t>
            </a:r>
          </a:p>
          <a:p>
            <a:pPr algn="l">
              <a:lnSpc>
                <a:spcPts val="3600"/>
              </a:lnSpc>
            </a:pPr>
            <a:r>
              <a:rPr lang="en-US" sz="3000">
                <a:solidFill>
                  <a:srgbClr val="000000"/>
                </a:solidFill>
                <a:latin typeface="游ゴシック体"/>
                <a:ea typeface="游ゴシック体"/>
                <a:cs typeface="游ゴシック体"/>
                <a:sym typeface="游ゴシック体"/>
              </a:rPr>
              <a:t>　　　　　</a:t>
            </a:r>
            <a:r>
              <a:rPr lang="en-US" sz="3000" b="1">
                <a:solidFill>
                  <a:srgbClr val="000000"/>
                </a:solidFill>
                <a:latin typeface="游ゴシック体 Bold"/>
                <a:ea typeface="游ゴシック体 Bold"/>
                <a:cs typeface="游ゴシック体 Bold"/>
                <a:sym typeface="游ゴシック体 Bold"/>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10713747" y="0"/>
            <a:ext cx="10713747" cy="10287000"/>
            <a:chOff x="0" y="0"/>
            <a:chExt cx="2821728" cy="2709333"/>
          </a:xfrm>
        </p:grpSpPr>
        <p:sp>
          <p:nvSpPr>
            <p:cNvPr id="3" name="Freeform 3"/>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FFFFFF"/>
            </a:solidFill>
          </p:spPr>
          <p:txBody>
            <a:bodyPr/>
            <a:lstStyle/>
            <a:p>
              <a:endParaRPr lang="ja-JP" altLang="en-US"/>
            </a:p>
          </p:txBody>
        </p:sp>
        <p:sp>
          <p:nvSpPr>
            <p:cNvPr id="4" name="TextBox 4"/>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5" name="Freeform 5"/>
          <p:cNvSpPr/>
          <p:nvPr/>
        </p:nvSpPr>
        <p:spPr>
          <a:xfrm>
            <a:off x="10799472" y="-457569"/>
            <a:ext cx="7353134" cy="10744569"/>
          </a:xfrm>
          <a:custGeom>
            <a:avLst/>
            <a:gdLst/>
            <a:ahLst/>
            <a:cxnLst/>
            <a:rect l="l" t="t" r="r" b="b"/>
            <a:pathLst>
              <a:path w="7353134" h="10744569">
                <a:moveTo>
                  <a:pt x="0" y="0"/>
                </a:moveTo>
                <a:lnTo>
                  <a:pt x="7353134" y="0"/>
                </a:lnTo>
                <a:lnTo>
                  <a:pt x="7353134" y="10744569"/>
                </a:lnTo>
                <a:lnTo>
                  <a:pt x="0" y="10744569"/>
                </a:lnTo>
                <a:lnTo>
                  <a:pt x="0" y="0"/>
                </a:lnTo>
                <a:close/>
              </a:path>
            </a:pathLst>
          </a:custGeom>
          <a:blipFill>
            <a:blip r:embed="rId2"/>
            <a:stretch>
              <a:fillRect l="-11163" r="-8276" b="-12550"/>
            </a:stretch>
          </a:blipFill>
        </p:spPr>
        <p:txBody>
          <a:bodyPr/>
          <a:lstStyle/>
          <a:p>
            <a:endParaRPr lang="ja-JP" altLang="en-US"/>
          </a:p>
        </p:txBody>
      </p:sp>
      <p:sp>
        <p:nvSpPr>
          <p:cNvPr id="6" name="TextBox 6"/>
          <p:cNvSpPr txBox="1"/>
          <p:nvPr/>
        </p:nvSpPr>
        <p:spPr>
          <a:xfrm>
            <a:off x="393314" y="1087471"/>
            <a:ext cx="12413456" cy="1077123"/>
          </a:xfrm>
          <a:prstGeom prst="rect">
            <a:avLst/>
          </a:prstGeom>
        </p:spPr>
        <p:txBody>
          <a:bodyPr lIns="0" tIns="0" rIns="0" bIns="0" rtlCol="0" anchor="t">
            <a:spAutoFit/>
          </a:bodyPr>
          <a:lstStyle/>
          <a:p>
            <a:pPr marL="0" lvl="0" indent="0" algn="l">
              <a:lnSpc>
                <a:spcPts val="8693"/>
              </a:lnSpc>
            </a:pPr>
            <a:r>
              <a:rPr lang="en-US" sz="6687" b="1" spc="-200">
                <a:solidFill>
                  <a:srgbClr val="FFFFFF"/>
                </a:solidFill>
                <a:latin typeface="Georgia Pro Condensed Bold"/>
                <a:ea typeface="Georgia Pro Condensed Bold"/>
                <a:cs typeface="Georgia Pro Condensed Bold"/>
                <a:sym typeface="Georgia Pro Condensed Bold"/>
              </a:rPr>
              <a:t>プロジェクトの目的と資金</a:t>
            </a:r>
          </a:p>
        </p:txBody>
      </p:sp>
      <p:sp>
        <p:nvSpPr>
          <p:cNvPr id="7" name="TextBox 7"/>
          <p:cNvSpPr txBox="1"/>
          <p:nvPr/>
        </p:nvSpPr>
        <p:spPr>
          <a:xfrm>
            <a:off x="421555" y="414137"/>
            <a:ext cx="9079196" cy="614563"/>
          </a:xfrm>
          <a:prstGeom prst="rect">
            <a:avLst/>
          </a:prstGeom>
        </p:spPr>
        <p:txBody>
          <a:bodyPr lIns="0" tIns="0" rIns="0" bIns="0" rtlCol="0" anchor="t">
            <a:spAutoFit/>
          </a:bodyPr>
          <a:lstStyle/>
          <a:p>
            <a:pPr algn="l">
              <a:lnSpc>
                <a:spcPts val="5065"/>
              </a:lnSpc>
            </a:pPr>
            <a:r>
              <a:rPr lang="en-US" sz="3618">
                <a:solidFill>
                  <a:srgbClr val="FFFFFF"/>
                </a:solidFill>
                <a:latin typeface="League Spartan"/>
                <a:ea typeface="League Spartan"/>
                <a:cs typeface="League Spartan"/>
                <a:sym typeface="League Spartan"/>
              </a:rPr>
              <a:t>Save mother Mae Kong GG 2123767</a:t>
            </a:r>
          </a:p>
        </p:txBody>
      </p:sp>
      <p:grpSp>
        <p:nvGrpSpPr>
          <p:cNvPr id="8" name="Group 8"/>
          <p:cNvGrpSpPr/>
          <p:nvPr/>
        </p:nvGrpSpPr>
        <p:grpSpPr>
          <a:xfrm>
            <a:off x="3174856" y="2423717"/>
            <a:ext cx="6907254" cy="3604981"/>
            <a:chOff x="0" y="0"/>
            <a:chExt cx="1819194" cy="949460"/>
          </a:xfrm>
        </p:grpSpPr>
        <p:sp>
          <p:nvSpPr>
            <p:cNvPr id="9" name="Freeform 9"/>
            <p:cNvSpPr/>
            <p:nvPr/>
          </p:nvSpPr>
          <p:spPr>
            <a:xfrm>
              <a:off x="0" y="0"/>
              <a:ext cx="1819194" cy="949460"/>
            </a:xfrm>
            <a:custGeom>
              <a:avLst/>
              <a:gdLst/>
              <a:ahLst/>
              <a:cxnLst/>
              <a:rect l="l" t="t" r="r" b="b"/>
              <a:pathLst>
                <a:path w="1819194" h="949460">
                  <a:moveTo>
                    <a:pt x="0" y="0"/>
                  </a:moveTo>
                  <a:lnTo>
                    <a:pt x="1819194" y="0"/>
                  </a:lnTo>
                  <a:lnTo>
                    <a:pt x="1819194" y="949460"/>
                  </a:lnTo>
                  <a:lnTo>
                    <a:pt x="0" y="949460"/>
                  </a:lnTo>
                  <a:close/>
                </a:path>
              </a:pathLst>
            </a:custGeom>
            <a:solidFill>
              <a:srgbClr val="828282"/>
            </a:solidFill>
          </p:spPr>
          <p:txBody>
            <a:bodyPr/>
            <a:lstStyle/>
            <a:p>
              <a:endParaRPr lang="ja-JP" altLang="en-US"/>
            </a:p>
          </p:txBody>
        </p:sp>
        <p:sp>
          <p:nvSpPr>
            <p:cNvPr id="10" name="TextBox 10"/>
            <p:cNvSpPr txBox="1"/>
            <p:nvPr/>
          </p:nvSpPr>
          <p:spPr>
            <a:xfrm>
              <a:off x="0" y="-38100"/>
              <a:ext cx="1819194" cy="987560"/>
            </a:xfrm>
            <a:prstGeom prst="rect">
              <a:avLst/>
            </a:prstGeom>
          </p:spPr>
          <p:txBody>
            <a:bodyPr lIns="50800" tIns="50800" rIns="50800" bIns="50800" rtlCol="0" anchor="ctr"/>
            <a:lstStyle/>
            <a:p>
              <a:pPr algn="ctr">
                <a:lnSpc>
                  <a:spcPts val="2713"/>
                </a:lnSpc>
              </a:pPr>
              <a:endParaRPr/>
            </a:p>
          </p:txBody>
        </p:sp>
      </p:grpSp>
      <p:sp>
        <p:nvSpPr>
          <p:cNvPr id="11" name="TextBox 11"/>
          <p:cNvSpPr txBox="1"/>
          <p:nvPr/>
        </p:nvSpPr>
        <p:spPr>
          <a:xfrm>
            <a:off x="3665424" y="2886650"/>
            <a:ext cx="7426919" cy="2713423"/>
          </a:xfrm>
          <a:prstGeom prst="rect">
            <a:avLst/>
          </a:prstGeom>
        </p:spPr>
        <p:txBody>
          <a:bodyPr lIns="0" tIns="0" rIns="0" bIns="0" rtlCol="0" anchor="t">
            <a:spAutoFit/>
          </a:bodyPr>
          <a:lstStyle/>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地域社会と協力し、</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水質改善、リサイクル促進、</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教育、を通じて持続可能な</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水資源の確保を目指す</a:t>
            </a:r>
          </a:p>
        </p:txBody>
      </p:sp>
      <p:grpSp>
        <p:nvGrpSpPr>
          <p:cNvPr id="12" name="Group 12"/>
          <p:cNvGrpSpPr/>
          <p:nvPr/>
        </p:nvGrpSpPr>
        <p:grpSpPr>
          <a:xfrm>
            <a:off x="635317" y="2423717"/>
            <a:ext cx="2339783" cy="3604981"/>
            <a:chOff x="0" y="0"/>
            <a:chExt cx="616239" cy="949460"/>
          </a:xfrm>
        </p:grpSpPr>
        <p:sp>
          <p:nvSpPr>
            <p:cNvPr id="13" name="Freeform 13"/>
            <p:cNvSpPr/>
            <p:nvPr/>
          </p:nvSpPr>
          <p:spPr>
            <a:xfrm>
              <a:off x="0" y="0"/>
              <a:ext cx="616239" cy="949460"/>
            </a:xfrm>
            <a:custGeom>
              <a:avLst/>
              <a:gdLst/>
              <a:ahLst/>
              <a:cxnLst/>
              <a:rect l="l" t="t" r="r" b="b"/>
              <a:pathLst>
                <a:path w="616239" h="949460">
                  <a:moveTo>
                    <a:pt x="0" y="0"/>
                  </a:moveTo>
                  <a:lnTo>
                    <a:pt x="616239" y="0"/>
                  </a:lnTo>
                  <a:lnTo>
                    <a:pt x="616239" y="949460"/>
                  </a:lnTo>
                  <a:lnTo>
                    <a:pt x="0" y="949460"/>
                  </a:lnTo>
                  <a:close/>
                </a:path>
              </a:pathLst>
            </a:custGeom>
            <a:solidFill>
              <a:srgbClr val="5D5D5D"/>
            </a:solidFill>
          </p:spPr>
          <p:txBody>
            <a:bodyPr/>
            <a:lstStyle/>
            <a:p>
              <a:endParaRPr lang="ja-JP" altLang="en-US"/>
            </a:p>
          </p:txBody>
        </p:sp>
        <p:sp>
          <p:nvSpPr>
            <p:cNvPr id="14" name="TextBox 14"/>
            <p:cNvSpPr txBox="1"/>
            <p:nvPr/>
          </p:nvSpPr>
          <p:spPr>
            <a:xfrm>
              <a:off x="0" y="-38100"/>
              <a:ext cx="616239" cy="987560"/>
            </a:xfrm>
            <a:prstGeom prst="rect">
              <a:avLst/>
            </a:prstGeom>
          </p:spPr>
          <p:txBody>
            <a:bodyPr lIns="50800" tIns="50800" rIns="50800" bIns="50800" rtlCol="0" anchor="ctr"/>
            <a:lstStyle/>
            <a:p>
              <a:pPr algn="ctr">
                <a:lnSpc>
                  <a:spcPts val="2713"/>
                </a:lnSpc>
              </a:pPr>
              <a:endParaRPr/>
            </a:p>
          </p:txBody>
        </p:sp>
      </p:grpSp>
      <p:sp>
        <p:nvSpPr>
          <p:cNvPr id="15" name="TextBox 15"/>
          <p:cNvSpPr txBox="1"/>
          <p:nvPr/>
        </p:nvSpPr>
        <p:spPr>
          <a:xfrm>
            <a:off x="1165073" y="3750154"/>
            <a:ext cx="1280270" cy="856856"/>
          </a:xfrm>
          <a:prstGeom prst="rect">
            <a:avLst/>
          </a:prstGeom>
        </p:spPr>
        <p:txBody>
          <a:bodyPr lIns="0" tIns="0" rIns="0" bIns="0" rtlCol="0" anchor="t">
            <a:spAutoFit/>
          </a:bodyPr>
          <a:lstStyle/>
          <a:p>
            <a:pPr algn="ctr">
              <a:lnSpc>
                <a:spcPts val="7056"/>
              </a:lnSpc>
              <a:spcBef>
                <a:spcPct val="0"/>
              </a:spcBef>
            </a:pPr>
            <a:r>
              <a:rPr lang="en-US" sz="5040" b="1">
                <a:solidFill>
                  <a:srgbClr val="FFFFFF"/>
                </a:solidFill>
                <a:latin typeface="Source Han Sans JP Bold"/>
                <a:ea typeface="Source Han Sans JP Bold"/>
                <a:cs typeface="Source Han Sans JP Bold"/>
                <a:sym typeface="Source Han Sans JP Bold"/>
              </a:rPr>
              <a:t>目的</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10713747" y="0"/>
            <a:ext cx="10713747" cy="10287000"/>
            <a:chOff x="0" y="0"/>
            <a:chExt cx="2821728" cy="2709333"/>
          </a:xfrm>
        </p:grpSpPr>
        <p:sp>
          <p:nvSpPr>
            <p:cNvPr id="3" name="Freeform 3"/>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FFFFFF"/>
            </a:solidFill>
          </p:spPr>
          <p:txBody>
            <a:bodyPr/>
            <a:lstStyle/>
            <a:p>
              <a:endParaRPr lang="ja-JP" altLang="en-US"/>
            </a:p>
          </p:txBody>
        </p:sp>
        <p:sp>
          <p:nvSpPr>
            <p:cNvPr id="4" name="TextBox 4"/>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5" name="Freeform 5"/>
          <p:cNvSpPr/>
          <p:nvPr/>
        </p:nvSpPr>
        <p:spPr>
          <a:xfrm>
            <a:off x="10799472" y="-457569"/>
            <a:ext cx="7353134" cy="10744569"/>
          </a:xfrm>
          <a:custGeom>
            <a:avLst/>
            <a:gdLst/>
            <a:ahLst/>
            <a:cxnLst/>
            <a:rect l="l" t="t" r="r" b="b"/>
            <a:pathLst>
              <a:path w="7353134" h="10744569">
                <a:moveTo>
                  <a:pt x="0" y="0"/>
                </a:moveTo>
                <a:lnTo>
                  <a:pt x="7353134" y="0"/>
                </a:lnTo>
                <a:lnTo>
                  <a:pt x="7353134" y="10744569"/>
                </a:lnTo>
                <a:lnTo>
                  <a:pt x="0" y="10744569"/>
                </a:lnTo>
                <a:lnTo>
                  <a:pt x="0" y="0"/>
                </a:lnTo>
                <a:close/>
              </a:path>
            </a:pathLst>
          </a:custGeom>
          <a:blipFill>
            <a:blip r:embed="rId2"/>
            <a:stretch>
              <a:fillRect l="-11163" r="-8276" b="-12550"/>
            </a:stretch>
          </a:blipFill>
        </p:spPr>
        <p:txBody>
          <a:bodyPr/>
          <a:lstStyle/>
          <a:p>
            <a:endParaRPr lang="ja-JP" altLang="en-US"/>
          </a:p>
        </p:txBody>
      </p:sp>
      <p:grpSp>
        <p:nvGrpSpPr>
          <p:cNvPr id="6" name="Group 6"/>
          <p:cNvGrpSpPr/>
          <p:nvPr/>
        </p:nvGrpSpPr>
        <p:grpSpPr>
          <a:xfrm>
            <a:off x="0" y="0"/>
            <a:ext cx="10713747" cy="10287000"/>
            <a:chOff x="0" y="0"/>
            <a:chExt cx="2821728" cy="2709333"/>
          </a:xfrm>
        </p:grpSpPr>
        <p:sp>
          <p:nvSpPr>
            <p:cNvPr id="7" name="Freeform 7"/>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005DAA"/>
            </a:solidFill>
          </p:spPr>
          <p:txBody>
            <a:bodyPr/>
            <a:lstStyle/>
            <a:p>
              <a:endParaRPr lang="ja-JP" altLang="en-US"/>
            </a:p>
          </p:txBody>
        </p:sp>
        <p:sp>
          <p:nvSpPr>
            <p:cNvPr id="8" name="TextBox 8"/>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9" name="TextBox 9"/>
          <p:cNvSpPr txBox="1"/>
          <p:nvPr/>
        </p:nvSpPr>
        <p:spPr>
          <a:xfrm>
            <a:off x="393314" y="1087471"/>
            <a:ext cx="12413456" cy="1077123"/>
          </a:xfrm>
          <a:prstGeom prst="rect">
            <a:avLst/>
          </a:prstGeom>
        </p:spPr>
        <p:txBody>
          <a:bodyPr lIns="0" tIns="0" rIns="0" bIns="0" rtlCol="0" anchor="t">
            <a:spAutoFit/>
          </a:bodyPr>
          <a:lstStyle/>
          <a:p>
            <a:pPr marL="0" lvl="0" indent="0" algn="l">
              <a:lnSpc>
                <a:spcPts val="8693"/>
              </a:lnSpc>
            </a:pPr>
            <a:r>
              <a:rPr lang="en-US" sz="6687" b="1" spc="-200" dirty="0" err="1">
                <a:solidFill>
                  <a:srgbClr val="FFFFFF"/>
                </a:solidFill>
                <a:latin typeface="Franklin Gothic Heavy" panose="020F0502020204030204" pitchFamily="34" charset="0"/>
                <a:ea typeface="Georgia Pro Condensed Bold"/>
                <a:cs typeface="Georgia Pro Condensed Bold"/>
                <a:sym typeface="Georgia Pro Condensed Bold"/>
              </a:rPr>
              <a:t>プロジェクトの目的と資金</a:t>
            </a:r>
            <a:endParaRPr lang="en-US" sz="6687" b="1" spc="-200" dirty="0">
              <a:solidFill>
                <a:srgbClr val="FFFFFF"/>
              </a:solidFill>
              <a:latin typeface="Franklin Gothic Heavy" panose="020F0502020204030204" pitchFamily="34" charset="0"/>
              <a:ea typeface="Georgia Pro Condensed Bold"/>
              <a:cs typeface="Georgia Pro Condensed Bold"/>
              <a:sym typeface="Georgia Pro Condensed Bold"/>
            </a:endParaRPr>
          </a:p>
        </p:txBody>
      </p:sp>
      <p:sp>
        <p:nvSpPr>
          <p:cNvPr id="10" name="TextBox 10"/>
          <p:cNvSpPr txBox="1"/>
          <p:nvPr/>
        </p:nvSpPr>
        <p:spPr>
          <a:xfrm>
            <a:off x="421555" y="414137"/>
            <a:ext cx="9079196" cy="614563"/>
          </a:xfrm>
          <a:prstGeom prst="rect">
            <a:avLst/>
          </a:prstGeom>
        </p:spPr>
        <p:txBody>
          <a:bodyPr lIns="0" tIns="0" rIns="0" bIns="0" rtlCol="0" anchor="t">
            <a:spAutoFit/>
          </a:bodyPr>
          <a:lstStyle/>
          <a:p>
            <a:pPr algn="l">
              <a:lnSpc>
                <a:spcPts val="5065"/>
              </a:lnSpc>
            </a:pPr>
            <a:r>
              <a:rPr lang="en-US" sz="3618">
                <a:solidFill>
                  <a:srgbClr val="FFFFFF"/>
                </a:solidFill>
                <a:latin typeface="League Spartan"/>
                <a:ea typeface="League Spartan"/>
                <a:cs typeface="League Spartan"/>
                <a:sym typeface="League Spartan"/>
              </a:rPr>
              <a:t>Save mother Mae Kong GG 2123767</a:t>
            </a:r>
          </a:p>
        </p:txBody>
      </p:sp>
      <p:grpSp>
        <p:nvGrpSpPr>
          <p:cNvPr id="11" name="Group 11"/>
          <p:cNvGrpSpPr/>
          <p:nvPr/>
        </p:nvGrpSpPr>
        <p:grpSpPr>
          <a:xfrm>
            <a:off x="3199995" y="6287819"/>
            <a:ext cx="6907254" cy="3604981"/>
            <a:chOff x="0" y="0"/>
            <a:chExt cx="1819194" cy="949460"/>
          </a:xfrm>
        </p:grpSpPr>
        <p:sp>
          <p:nvSpPr>
            <p:cNvPr id="12" name="Freeform 12"/>
            <p:cNvSpPr/>
            <p:nvPr/>
          </p:nvSpPr>
          <p:spPr>
            <a:xfrm>
              <a:off x="0" y="0"/>
              <a:ext cx="1819194" cy="949460"/>
            </a:xfrm>
            <a:custGeom>
              <a:avLst/>
              <a:gdLst/>
              <a:ahLst/>
              <a:cxnLst/>
              <a:rect l="l" t="t" r="r" b="b"/>
              <a:pathLst>
                <a:path w="1819194" h="949460">
                  <a:moveTo>
                    <a:pt x="0" y="0"/>
                  </a:moveTo>
                  <a:lnTo>
                    <a:pt x="1819194" y="0"/>
                  </a:lnTo>
                  <a:lnTo>
                    <a:pt x="1819194" y="949460"/>
                  </a:lnTo>
                  <a:lnTo>
                    <a:pt x="0" y="949460"/>
                  </a:lnTo>
                  <a:close/>
                </a:path>
              </a:pathLst>
            </a:custGeom>
            <a:solidFill>
              <a:srgbClr val="828282"/>
            </a:solidFill>
          </p:spPr>
          <p:txBody>
            <a:bodyPr/>
            <a:lstStyle/>
            <a:p>
              <a:endParaRPr lang="ja-JP" altLang="en-US" dirty="0"/>
            </a:p>
          </p:txBody>
        </p:sp>
        <p:sp>
          <p:nvSpPr>
            <p:cNvPr id="13" name="TextBox 13"/>
            <p:cNvSpPr txBox="1"/>
            <p:nvPr/>
          </p:nvSpPr>
          <p:spPr>
            <a:xfrm>
              <a:off x="0" y="-38100"/>
              <a:ext cx="1819194" cy="987560"/>
            </a:xfrm>
            <a:prstGeom prst="rect">
              <a:avLst/>
            </a:prstGeom>
          </p:spPr>
          <p:txBody>
            <a:bodyPr lIns="50800" tIns="50800" rIns="50800" bIns="50800" rtlCol="0" anchor="ctr"/>
            <a:lstStyle/>
            <a:p>
              <a:pPr algn="ctr">
                <a:lnSpc>
                  <a:spcPts val="2713"/>
                </a:lnSpc>
              </a:pPr>
              <a:endParaRPr/>
            </a:p>
          </p:txBody>
        </p:sp>
      </p:grpSp>
      <p:sp>
        <p:nvSpPr>
          <p:cNvPr id="14" name="TextBox 14"/>
          <p:cNvSpPr txBox="1"/>
          <p:nvPr/>
        </p:nvSpPr>
        <p:spPr>
          <a:xfrm>
            <a:off x="3480384" y="6364226"/>
            <a:ext cx="6239315" cy="1109149"/>
          </a:xfrm>
          <a:prstGeom prst="rect">
            <a:avLst/>
          </a:prstGeom>
        </p:spPr>
        <p:txBody>
          <a:bodyPr wrap="square" lIns="0" tIns="0" rIns="0" bIns="0" rtlCol="0" anchor="t">
            <a:spAutoFit/>
          </a:bodyPr>
          <a:lstStyle/>
          <a:p>
            <a:pPr algn="ctr">
              <a:lnSpc>
                <a:spcPts val="9082"/>
              </a:lnSpc>
              <a:spcBef>
                <a:spcPct val="0"/>
              </a:spcBef>
            </a:pPr>
            <a:r>
              <a:rPr lang="en-US" sz="6487" b="1" dirty="0">
                <a:solidFill>
                  <a:srgbClr val="FFFFFF"/>
                </a:solidFill>
                <a:latin typeface="Source Han Sans JP Bold"/>
                <a:ea typeface="Source Han Sans JP Bold"/>
                <a:cs typeface="Source Han Sans JP Bold"/>
                <a:sym typeface="Source Han Sans JP Bold"/>
              </a:rPr>
              <a:t>148,343 USD</a:t>
            </a:r>
          </a:p>
        </p:txBody>
      </p:sp>
      <p:sp>
        <p:nvSpPr>
          <p:cNvPr id="15" name="TextBox 15"/>
          <p:cNvSpPr txBox="1"/>
          <p:nvPr/>
        </p:nvSpPr>
        <p:spPr>
          <a:xfrm>
            <a:off x="3957600" y="8153498"/>
            <a:ext cx="5467726" cy="1782405"/>
          </a:xfrm>
          <a:prstGeom prst="rect">
            <a:avLst/>
          </a:prstGeom>
        </p:spPr>
        <p:txBody>
          <a:bodyPr lIns="0" tIns="0" rIns="0" bIns="0" rtlCol="0" anchor="t">
            <a:spAutoFit/>
          </a:bodyPr>
          <a:lstStyle/>
          <a:p>
            <a:pPr algn="l">
              <a:lnSpc>
                <a:spcPts val="3520"/>
              </a:lnSpc>
            </a:pPr>
            <a:r>
              <a:rPr lang="en-US" sz="3629" dirty="0">
                <a:solidFill>
                  <a:srgbClr val="FFFFFF"/>
                </a:solidFill>
                <a:latin typeface="Source Han Sans JP"/>
                <a:ea typeface="Source Han Sans JP"/>
                <a:cs typeface="Source Han Sans JP"/>
                <a:sym typeface="Source Han Sans JP"/>
              </a:rPr>
              <a:t>DDF 2510　　　81,000</a:t>
            </a:r>
          </a:p>
          <a:p>
            <a:pPr algn="l">
              <a:lnSpc>
                <a:spcPts val="3520"/>
              </a:lnSpc>
            </a:pPr>
            <a:r>
              <a:rPr lang="en-US" sz="3629" dirty="0">
                <a:solidFill>
                  <a:srgbClr val="FFFFFF"/>
                </a:solidFill>
                <a:latin typeface="Source Han Sans JP"/>
                <a:ea typeface="Source Han Sans JP"/>
                <a:cs typeface="Source Han Sans JP"/>
                <a:sym typeface="Source Han Sans JP"/>
              </a:rPr>
              <a:t>DDF 3340　   　　2,000</a:t>
            </a:r>
          </a:p>
          <a:p>
            <a:pPr algn="l">
              <a:lnSpc>
                <a:spcPts val="3520"/>
              </a:lnSpc>
            </a:pPr>
            <a:r>
              <a:rPr lang="en-US" sz="3629" dirty="0" err="1">
                <a:solidFill>
                  <a:srgbClr val="FFFFFF"/>
                </a:solidFill>
                <a:latin typeface="Source Han Sans JP"/>
                <a:ea typeface="Source Han Sans JP"/>
                <a:cs typeface="Source Han Sans JP"/>
                <a:sym typeface="Source Han Sans JP"/>
              </a:rPr>
              <a:t>現金</a:t>
            </a:r>
            <a:r>
              <a:rPr lang="en-US" sz="3629" dirty="0">
                <a:solidFill>
                  <a:srgbClr val="FFFFFF"/>
                </a:solidFill>
                <a:latin typeface="Source Han Sans JP"/>
                <a:ea typeface="Source Han Sans JP"/>
                <a:cs typeface="Source Han Sans JP"/>
                <a:sym typeface="Source Han Sans JP"/>
              </a:rPr>
              <a:t>　　　　　　　348</a:t>
            </a:r>
          </a:p>
          <a:p>
            <a:pPr algn="l">
              <a:lnSpc>
                <a:spcPts val="3520"/>
              </a:lnSpc>
            </a:pPr>
            <a:r>
              <a:rPr lang="en-US" sz="3629" dirty="0" err="1">
                <a:solidFill>
                  <a:srgbClr val="FFFFFF"/>
                </a:solidFill>
                <a:latin typeface="Source Han Sans JP"/>
                <a:ea typeface="Source Han Sans JP"/>
                <a:cs typeface="Source Han Sans JP"/>
                <a:sym typeface="Source Han Sans JP"/>
              </a:rPr>
              <a:t>WF上乗せ</a:t>
            </a:r>
            <a:r>
              <a:rPr lang="en-US" sz="3629" dirty="0">
                <a:solidFill>
                  <a:srgbClr val="FFFFFF"/>
                </a:solidFill>
                <a:latin typeface="Source Han Sans JP"/>
                <a:ea typeface="Source Han Sans JP"/>
                <a:cs typeface="Source Han Sans JP"/>
                <a:sym typeface="Source Han Sans JP"/>
              </a:rPr>
              <a:t>　　　64,995</a:t>
            </a:r>
          </a:p>
        </p:txBody>
      </p:sp>
      <p:sp>
        <p:nvSpPr>
          <p:cNvPr id="16" name="TextBox 16"/>
          <p:cNvSpPr txBox="1"/>
          <p:nvPr/>
        </p:nvSpPr>
        <p:spPr>
          <a:xfrm>
            <a:off x="3751698" y="7458949"/>
            <a:ext cx="1462301" cy="565239"/>
          </a:xfrm>
          <a:prstGeom prst="rect">
            <a:avLst/>
          </a:prstGeom>
        </p:spPr>
        <p:txBody>
          <a:bodyPr lIns="0" tIns="0" rIns="0" bIns="0" rtlCol="0" anchor="t">
            <a:spAutoFit/>
          </a:bodyPr>
          <a:lstStyle/>
          <a:p>
            <a:pPr algn="l">
              <a:lnSpc>
                <a:spcPts val="4639"/>
              </a:lnSpc>
              <a:spcBef>
                <a:spcPct val="0"/>
              </a:spcBef>
            </a:pPr>
            <a:r>
              <a:rPr lang="en-US" sz="3313" b="1">
                <a:solidFill>
                  <a:srgbClr val="FFFFFF"/>
                </a:solidFill>
                <a:latin typeface="League Spartan"/>
                <a:ea typeface="League Spartan"/>
                <a:cs typeface="League Spartan"/>
                <a:sym typeface="League Spartan"/>
              </a:rPr>
              <a:t>（訳）</a:t>
            </a:r>
          </a:p>
        </p:txBody>
      </p:sp>
      <p:grpSp>
        <p:nvGrpSpPr>
          <p:cNvPr id="17" name="Group 17"/>
          <p:cNvGrpSpPr/>
          <p:nvPr/>
        </p:nvGrpSpPr>
        <p:grpSpPr>
          <a:xfrm>
            <a:off x="3174856" y="2423717"/>
            <a:ext cx="6907254" cy="3604981"/>
            <a:chOff x="0" y="0"/>
            <a:chExt cx="1819194" cy="949460"/>
          </a:xfrm>
        </p:grpSpPr>
        <p:sp>
          <p:nvSpPr>
            <p:cNvPr id="18" name="Freeform 18"/>
            <p:cNvSpPr/>
            <p:nvPr/>
          </p:nvSpPr>
          <p:spPr>
            <a:xfrm>
              <a:off x="0" y="0"/>
              <a:ext cx="1819194" cy="949460"/>
            </a:xfrm>
            <a:custGeom>
              <a:avLst/>
              <a:gdLst/>
              <a:ahLst/>
              <a:cxnLst/>
              <a:rect l="l" t="t" r="r" b="b"/>
              <a:pathLst>
                <a:path w="1819194" h="949460">
                  <a:moveTo>
                    <a:pt x="0" y="0"/>
                  </a:moveTo>
                  <a:lnTo>
                    <a:pt x="1819194" y="0"/>
                  </a:lnTo>
                  <a:lnTo>
                    <a:pt x="1819194" y="949460"/>
                  </a:lnTo>
                  <a:lnTo>
                    <a:pt x="0" y="949460"/>
                  </a:lnTo>
                  <a:close/>
                </a:path>
              </a:pathLst>
            </a:custGeom>
            <a:solidFill>
              <a:srgbClr val="828282"/>
            </a:solidFill>
          </p:spPr>
          <p:txBody>
            <a:bodyPr/>
            <a:lstStyle/>
            <a:p>
              <a:endParaRPr lang="ja-JP" altLang="en-US"/>
            </a:p>
          </p:txBody>
        </p:sp>
        <p:sp>
          <p:nvSpPr>
            <p:cNvPr id="19" name="TextBox 19"/>
            <p:cNvSpPr txBox="1"/>
            <p:nvPr/>
          </p:nvSpPr>
          <p:spPr>
            <a:xfrm>
              <a:off x="0" y="-38100"/>
              <a:ext cx="1819194" cy="987560"/>
            </a:xfrm>
            <a:prstGeom prst="rect">
              <a:avLst/>
            </a:prstGeom>
          </p:spPr>
          <p:txBody>
            <a:bodyPr lIns="50800" tIns="50800" rIns="50800" bIns="50800" rtlCol="0" anchor="ctr"/>
            <a:lstStyle/>
            <a:p>
              <a:pPr algn="ctr">
                <a:lnSpc>
                  <a:spcPts val="2713"/>
                </a:lnSpc>
              </a:pPr>
              <a:endParaRPr/>
            </a:p>
          </p:txBody>
        </p:sp>
      </p:grpSp>
      <p:sp>
        <p:nvSpPr>
          <p:cNvPr id="20" name="TextBox 20"/>
          <p:cNvSpPr txBox="1"/>
          <p:nvPr/>
        </p:nvSpPr>
        <p:spPr>
          <a:xfrm>
            <a:off x="3665424" y="2886650"/>
            <a:ext cx="7426919" cy="2713423"/>
          </a:xfrm>
          <a:prstGeom prst="rect">
            <a:avLst/>
          </a:prstGeom>
        </p:spPr>
        <p:txBody>
          <a:bodyPr lIns="0" tIns="0" rIns="0" bIns="0" rtlCol="0" anchor="t">
            <a:spAutoFit/>
          </a:bodyPr>
          <a:lstStyle/>
          <a:p>
            <a:pPr algn="l">
              <a:lnSpc>
                <a:spcPts val="5451"/>
              </a:lnSpc>
              <a:spcBef>
                <a:spcPct val="0"/>
              </a:spcBef>
            </a:pPr>
            <a:r>
              <a:rPr lang="en-US" sz="3894" b="1" dirty="0" err="1">
                <a:solidFill>
                  <a:srgbClr val="FFFFFF"/>
                </a:solidFill>
                <a:latin typeface="Source Han Sans JP Bold"/>
                <a:ea typeface="Source Han Sans JP Bold"/>
                <a:cs typeface="Source Han Sans JP Bold"/>
                <a:sym typeface="Source Han Sans JP Bold"/>
              </a:rPr>
              <a:t>地域社会と協力し</a:t>
            </a:r>
            <a:r>
              <a:rPr lang="en-US" sz="3894" b="1" dirty="0">
                <a:solidFill>
                  <a:srgbClr val="FFFFFF"/>
                </a:solidFill>
                <a:latin typeface="Source Han Sans JP Bold"/>
                <a:ea typeface="Source Han Sans JP Bold"/>
                <a:cs typeface="Source Han Sans JP Bold"/>
                <a:sym typeface="Source Han Sans JP Bold"/>
              </a:rPr>
              <a:t>、</a:t>
            </a:r>
          </a:p>
          <a:p>
            <a:pPr algn="l">
              <a:lnSpc>
                <a:spcPts val="5451"/>
              </a:lnSpc>
              <a:spcBef>
                <a:spcPct val="0"/>
              </a:spcBef>
            </a:pPr>
            <a:r>
              <a:rPr lang="en-US" sz="3894" b="1" dirty="0" err="1">
                <a:solidFill>
                  <a:srgbClr val="FFFFFF"/>
                </a:solidFill>
                <a:latin typeface="Source Han Sans JP Bold"/>
                <a:ea typeface="Source Han Sans JP Bold"/>
                <a:cs typeface="Source Han Sans JP Bold"/>
                <a:sym typeface="Source Han Sans JP Bold"/>
              </a:rPr>
              <a:t>水質改善、リサイクル促進</a:t>
            </a:r>
            <a:r>
              <a:rPr lang="en-US" sz="3894" b="1" dirty="0">
                <a:solidFill>
                  <a:srgbClr val="FFFFFF"/>
                </a:solidFill>
                <a:latin typeface="Source Han Sans JP Bold"/>
                <a:ea typeface="Source Han Sans JP Bold"/>
                <a:cs typeface="Source Han Sans JP Bold"/>
                <a:sym typeface="Source Han Sans JP Bold"/>
              </a:rPr>
              <a:t>、</a:t>
            </a:r>
          </a:p>
          <a:p>
            <a:pPr algn="l">
              <a:lnSpc>
                <a:spcPts val="5451"/>
              </a:lnSpc>
              <a:spcBef>
                <a:spcPct val="0"/>
              </a:spcBef>
            </a:pPr>
            <a:r>
              <a:rPr lang="en-US" sz="3894" b="1" dirty="0" err="1">
                <a:solidFill>
                  <a:srgbClr val="FFFFFF"/>
                </a:solidFill>
                <a:latin typeface="Source Han Sans JP Bold"/>
                <a:ea typeface="Source Han Sans JP Bold"/>
                <a:cs typeface="Source Han Sans JP Bold"/>
                <a:sym typeface="Source Han Sans JP Bold"/>
              </a:rPr>
              <a:t>教育、を通じて持続可能な</a:t>
            </a:r>
            <a:endParaRPr lang="en-US" sz="3894" b="1" dirty="0">
              <a:solidFill>
                <a:srgbClr val="FFFFFF"/>
              </a:solidFill>
              <a:latin typeface="Source Han Sans JP Bold"/>
              <a:ea typeface="Source Han Sans JP Bold"/>
              <a:cs typeface="Source Han Sans JP Bold"/>
              <a:sym typeface="Source Han Sans JP Bold"/>
            </a:endParaRPr>
          </a:p>
          <a:p>
            <a:pPr algn="l">
              <a:lnSpc>
                <a:spcPts val="5451"/>
              </a:lnSpc>
              <a:spcBef>
                <a:spcPct val="0"/>
              </a:spcBef>
            </a:pPr>
            <a:r>
              <a:rPr lang="en-US" sz="3894" b="1" dirty="0" err="1">
                <a:solidFill>
                  <a:srgbClr val="FFFFFF"/>
                </a:solidFill>
                <a:latin typeface="Source Han Sans JP Bold"/>
                <a:ea typeface="Source Han Sans JP Bold"/>
                <a:cs typeface="Source Han Sans JP Bold"/>
                <a:sym typeface="Source Han Sans JP Bold"/>
              </a:rPr>
              <a:t>水資源の確保を目指す</a:t>
            </a:r>
            <a:endParaRPr lang="en-US" sz="3894" b="1" dirty="0">
              <a:solidFill>
                <a:srgbClr val="FFFFFF"/>
              </a:solidFill>
              <a:latin typeface="Source Han Sans JP Bold"/>
              <a:ea typeface="Source Han Sans JP Bold"/>
              <a:cs typeface="Source Han Sans JP Bold"/>
              <a:sym typeface="Source Han Sans JP Bold"/>
            </a:endParaRPr>
          </a:p>
        </p:txBody>
      </p:sp>
      <p:grpSp>
        <p:nvGrpSpPr>
          <p:cNvPr id="21" name="Group 21"/>
          <p:cNvGrpSpPr/>
          <p:nvPr/>
        </p:nvGrpSpPr>
        <p:grpSpPr>
          <a:xfrm>
            <a:off x="644842" y="6287820"/>
            <a:ext cx="2339783" cy="3604981"/>
            <a:chOff x="0" y="0"/>
            <a:chExt cx="616239" cy="949460"/>
          </a:xfrm>
        </p:grpSpPr>
        <p:sp>
          <p:nvSpPr>
            <p:cNvPr id="22" name="Freeform 22"/>
            <p:cNvSpPr/>
            <p:nvPr/>
          </p:nvSpPr>
          <p:spPr>
            <a:xfrm>
              <a:off x="0" y="0"/>
              <a:ext cx="616239" cy="949460"/>
            </a:xfrm>
            <a:custGeom>
              <a:avLst/>
              <a:gdLst/>
              <a:ahLst/>
              <a:cxnLst/>
              <a:rect l="l" t="t" r="r" b="b"/>
              <a:pathLst>
                <a:path w="616239" h="949460">
                  <a:moveTo>
                    <a:pt x="0" y="0"/>
                  </a:moveTo>
                  <a:lnTo>
                    <a:pt x="616239" y="0"/>
                  </a:lnTo>
                  <a:lnTo>
                    <a:pt x="616239" y="949460"/>
                  </a:lnTo>
                  <a:lnTo>
                    <a:pt x="0" y="949460"/>
                  </a:lnTo>
                  <a:close/>
                </a:path>
              </a:pathLst>
            </a:custGeom>
            <a:solidFill>
              <a:srgbClr val="5D5D5D"/>
            </a:solidFill>
          </p:spPr>
          <p:txBody>
            <a:bodyPr/>
            <a:lstStyle/>
            <a:p>
              <a:endParaRPr lang="ja-JP" altLang="en-US"/>
            </a:p>
          </p:txBody>
        </p:sp>
        <p:sp>
          <p:nvSpPr>
            <p:cNvPr id="23" name="TextBox 23"/>
            <p:cNvSpPr txBox="1"/>
            <p:nvPr/>
          </p:nvSpPr>
          <p:spPr>
            <a:xfrm>
              <a:off x="0" y="-38100"/>
              <a:ext cx="616239" cy="987560"/>
            </a:xfrm>
            <a:prstGeom prst="rect">
              <a:avLst/>
            </a:prstGeom>
          </p:spPr>
          <p:txBody>
            <a:bodyPr lIns="50800" tIns="50800" rIns="50800" bIns="50800" rtlCol="0" anchor="ctr"/>
            <a:lstStyle/>
            <a:p>
              <a:pPr algn="ctr">
                <a:lnSpc>
                  <a:spcPts val="2713"/>
                </a:lnSpc>
              </a:pPr>
              <a:endParaRPr/>
            </a:p>
          </p:txBody>
        </p:sp>
      </p:grpSp>
      <p:sp>
        <p:nvSpPr>
          <p:cNvPr id="24" name="TextBox 24"/>
          <p:cNvSpPr txBox="1"/>
          <p:nvPr/>
        </p:nvSpPr>
        <p:spPr>
          <a:xfrm>
            <a:off x="845029" y="7500510"/>
            <a:ext cx="1920357" cy="856856"/>
          </a:xfrm>
          <a:prstGeom prst="rect">
            <a:avLst/>
          </a:prstGeom>
        </p:spPr>
        <p:txBody>
          <a:bodyPr lIns="0" tIns="0" rIns="0" bIns="0" rtlCol="0" anchor="t">
            <a:spAutoFit/>
          </a:bodyPr>
          <a:lstStyle/>
          <a:p>
            <a:pPr algn="ctr">
              <a:lnSpc>
                <a:spcPts val="7056"/>
              </a:lnSpc>
              <a:spcBef>
                <a:spcPct val="0"/>
              </a:spcBef>
            </a:pPr>
            <a:r>
              <a:rPr lang="en-US" sz="5040" b="1">
                <a:solidFill>
                  <a:srgbClr val="FFFFFF"/>
                </a:solidFill>
                <a:latin typeface="Source Han Sans JP Bold"/>
                <a:ea typeface="Source Han Sans JP Bold"/>
                <a:cs typeface="Source Han Sans JP Bold"/>
                <a:sym typeface="Source Han Sans JP Bold"/>
              </a:rPr>
              <a:t>総予算</a:t>
            </a:r>
          </a:p>
        </p:txBody>
      </p:sp>
      <p:grpSp>
        <p:nvGrpSpPr>
          <p:cNvPr id="25" name="Group 25"/>
          <p:cNvGrpSpPr/>
          <p:nvPr/>
        </p:nvGrpSpPr>
        <p:grpSpPr>
          <a:xfrm>
            <a:off x="635317" y="2423717"/>
            <a:ext cx="2339783" cy="3604981"/>
            <a:chOff x="0" y="0"/>
            <a:chExt cx="616239" cy="949460"/>
          </a:xfrm>
        </p:grpSpPr>
        <p:sp>
          <p:nvSpPr>
            <p:cNvPr id="26" name="Freeform 26"/>
            <p:cNvSpPr/>
            <p:nvPr/>
          </p:nvSpPr>
          <p:spPr>
            <a:xfrm>
              <a:off x="0" y="0"/>
              <a:ext cx="616239" cy="949460"/>
            </a:xfrm>
            <a:custGeom>
              <a:avLst/>
              <a:gdLst/>
              <a:ahLst/>
              <a:cxnLst/>
              <a:rect l="l" t="t" r="r" b="b"/>
              <a:pathLst>
                <a:path w="616239" h="949460">
                  <a:moveTo>
                    <a:pt x="0" y="0"/>
                  </a:moveTo>
                  <a:lnTo>
                    <a:pt x="616239" y="0"/>
                  </a:lnTo>
                  <a:lnTo>
                    <a:pt x="616239" y="949460"/>
                  </a:lnTo>
                  <a:lnTo>
                    <a:pt x="0" y="949460"/>
                  </a:lnTo>
                  <a:close/>
                </a:path>
              </a:pathLst>
            </a:custGeom>
            <a:solidFill>
              <a:srgbClr val="5D5D5D"/>
            </a:solidFill>
          </p:spPr>
          <p:txBody>
            <a:bodyPr/>
            <a:lstStyle/>
            <a:p>
              <a:endParaRPr lang="ja-JP" altLang="en-US"/>
            </a:p>
          </p:txBody>
        </p:sp>
        <p:sp>
          <p:nvSpPr>
            <p:cNvPr id="27" name="TextBox 27"/>
            <p:cNvSpPr txBox="1"/>
            <p:nvPr/>
          </p:nvSpPr>
          <p:spPr>
            <a:xfrm>
              <a:off x="0" y="-38100"/>
              <a:ext cx="616239" cy="987560"/>
            </a:xfrm>
            <a:prstGeom prst="rect">
              <a:avLst/>
            </a:prstGeom>
          </p:spPr>
          <p:txBody>
            <a:bodyPr lIns="50800" tIns="50800" rIns="50800" bIns="50800" rtlCol="0" anchor="ctr"/>
            <a:lstStyle/>
            <a:p>
              <a:pPr algn="ctr">
                <a:lnSpc>
                  <a:spcPts val="2713"/>
                </a:lnSpc>
              </a:pPr>
              <a:endParaRPr/>
            </a:p>
          </p:txBody>
        </p:sp>
      </p:grpSp>
      <p:sp>
        <p:nvSpPr>
          <p:cNvPr id="28" name="TextBox 28"/>
          <p:cNvSpPr txBox="1"/>
          <p:nvPr/>
        </p:nvSpPr>
        <p:spPr>
          <a:xfrm>
            <a:off x="1165073" y="3750154"/>
            <a:ext cx="1280270" cy="856856"/>
          </a:xfrm>
          <a:prstGeom prst="rect">
            <a:avLst/>
          </a:prstGeom>
        </p:spPr>
        <p:txBody>
          <a:bodyPr lIns="0" tIns="0" rIns="0" bIns="0" rtlCol="0" anchor="t">
            <a:spAutoFit/>
          </a:bodyPr>
          <a:lstStyle/>
          <a:p>
            <a:pPr algn="ctr">
              <a:lnSpc>
                <a:spcPts val="7056"/>
              </a:lnSpc>
              <a:spcBef>
                <a:spcPct val="0"/>
              </a:spcBef>
            </a:pPr>
            <a:r>
              <a:rPr lang="en-US" sz="5040" b="1">
                <a:solidFill>
                  <a:srgbClr val="FFFFFF"/>
                </a:solidFill>
                <a:latin typeface="Source Han Sans JP Bold"/>
                <a:ea typeface="Source Han Sans JP Bold"/>
                <a:cs typeface="Source Han Sans JP Bold"/>
                <a:sym typeface="Source Han Sans JP Bold"/>
              </a:rPr>
              <a:t>目的</a:t>
            </a: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10713747" y="0"/>
            <a:ext cx="10713747" cy="10287000"/>
            <a:chOff x="0" y="0"/>
            <a:chExt cx="2821728" cy="2709333"/>
          </a:xfrm>
        </p:grpSpPr>
        <p:sp>
          <p:nvSpPr>
            <p:cNvPr id="3" name="Freeform 3"/>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FFFFFF"/>
            </a:solidFill>
          </p:spPr>
          <p:txBody>
            <a:bodyPr/>
            <a:lstStyle/>
            <a:p>
              <a:endParaRPr lang="ja-JP" altLang="en-US"/>
            </a:p>
          </p:txBody>
        </p:sp>
        <p:sp>
          <p:nvSpPr>
            <p:cNvPr id="4" name="TextBox 4"/>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5" name="Freeform 5"/>
          <p:cNvSpPr/>
          <p:nvPr/>
        </p:nvSpPr>
        <p:spPr>
          <a:xfrm>
            <a:off x="3015827" y="-11497176"/>
            <a:ext cx="14908179" cy="21784176"/>
          </a:xfrm>
          <a:custGeom>
            <a:avLst/>
            <a:gdLst/>
            <a:ahLst/>
            <a:cxnLst/>
            <a:rect l="l" t="t" r="r" b="b"/>
            <a:pathLst>
              <a:path w="14908179" h="21784176">
                <a:moveTo>
                  <a:pt x="0" y="0"/>
                </a:moveTo>
                <a:lnTo>
                  <a:pt x="14908179" y="0"/>
                </a:lnTo>
                <a:lnTo>
                  <a:pt x="14908179" y="21784176"/>
                </a:lnTo>
                <a:lnTo>
                  <a:pt x="0" y="21784176"/>
                </a:lnTo>
                <a:lnTo>
                  <a:pt x="0" y="0"/>
                </a:lnTo>
                <a:close/>
              </a:path>
            </a:pathLst>
          </a:custGeom>
          <a:blipFill>
            <a:blip r:embed="rId2"/>
            <a:stretch>
              <a:fillRect l="-11163" r="-8276" b="-12550"/>
            </a:stretch>
          </a:blipFill>
        </p:spPr>
        <p:txBody>
          <a:bodyPr/>
          <a:lstStyle/>
          <a:p>
            <a:endParaRPr lang="ja-JP" altLang="en-US"/>
          </a:p>
        </p:txBody>
      </p:sp>
      <p:grpSp>
        <p:nvGrpSpPr>
          <p:cNvPr id="6" name="Group 6"/>
          <p:cNvGrpSpPr/>
          <p:nvPr/>
        </p:nvGrpSpPr>
        <p:grpSpPr>
          <a:xfrm>
            <a:off x="14615058" y="8583638"/>
            <a:ext cx="3308948" cy="1553258"/>
            <a:chOff x="0" y="0"/>
            <a:chExt cx="871492" cy="409089"/>
          </a:xfrm>
        </p:grpSpPr>
        <p:sp>
          <p:nvSpPr>
            <p:cNvPr id="7" name="Freeform 7"/>
            <p:cNvSpPr/>
            <p:nvPr/>
          </p:nvSpPr>
          <p:spPr>
            <a:xfrm>
              <a:off x="0" y="0"/>
              <a:ext cx="871492" cy="409089"/>
            </a:xfrm>
            <a:custGeom>
              <a:avLst/>
              <a:gdLst/>
              <a:ahLst/>
              <a:cxnLst/>
              <a:rect l="l" t="t" r="r" b="b"/>
              <a:pathLst>
                <a:path w="871492" h="409089">
                  <a:moveTo>
                    <a:pt x="0" y="0"/>
                  </a:moveTo>
                  <a:lnTo>
                    <a:pt x="871492" y="0"/>
                  </a:lnTo>
                  <a:lnTo>
                    <a:pt x="871492" y="409089"/>
                  </a:lnTo>
                  <a:lnTo>
                    <a:pt x="0" y="409089"/>
                  </a:lnTo>
                  <a:close/>
                </a:path>
              </a:pathLst>
            </a:custGeom>
            <a:ln w="180975" cap="sq">
              <a:gradFill>
                <a:gsLst>
                  <a:gs pos="0">
                    <a:srgbClr val="FF3131">
                      <a:alpha val="100000"/>
                    </a:srgbClr>
                  </a:gs>
                  <a:gs pos="100000">
                    <a:srgbClr val="FF914D">
                      <a:alpha val="100000"/>
                    </a:srgbClr>
                  </a:gs>
                </a:gsLst>
                <a:lin ang="0"/>
              </a:gradFill>
              <a:prstDash val="solid"/>
              <a:miter/>
            </a:ln>
          </p:spPr>
          <p:txBody>
            <a:bodyPr/>
            <a:lstStyle/>
            <a:p>
              <a:endParaRPr lang="ja-JP" altLang="en-US"/>
            </a:p>
          </p:txBody>
        </p:sp>
        <p:sp>
          <p:nvSpPr>
            <p:cNvPr id="8" name="TextBox 8"/>
            <p:cNvSpPr txBox="1"/>
            <p:nvPr/>
          </p:nvSpPr>
          <p:spPr>
            <a:xfrm>
              <a:off x="0" y="-57150"/>
              <a:ext cx="871492" cy="466239"/>
            </a:xfrm>
            <a:prstGeom prst="rect">
              <a:avLst/>
            </a:prstGeom>
          </p:spPr>
          <p:txBody>
            <a:bodyPr lIns="50800" tIns="50800" rIns="50800" bIns="50800" rtlCol="0" anchor="ctr"/>
            <a:lstStyle/>
            <a:p>
              <a:pPr algn="ctr">
                <a:lnSpc>
                  <a:spcPts val="3735"/>
                </a:lnSpc>
              </a:pPr>
              <a:endParaRPr/>
            </a:p>
          </p:txBody>
        </p:sp>
      </p:grpSp>
      <p:grpSp>
        <p:nvGrpSpPr>
          <p:cNvPr id="9" name="Group 9"/>
          <p:cNvGrpSpPr/>
          <p:nvPr/>
        </p:nvGrpSpPr>
        <p:grpSpPr>
          <a:xfrm>
            <a:off x="15219324" y="6483222"/>
            <a:ext cx="2100416" cy="2100416"/>
            <a:chOff x="0" y="0"/>
            <a:chExt cx="812800" cy="812800"/>
          </a:xfrm>
        </p:grpSpPr>
        <p:sp>
          <p:nvSpPr>
            <p:cNvPr id="10" name="Freeform 10"/>
            <p:cNvSpPr/>
            <p:nvPr/>
          </p:nvSpPr>
          <p:spPr>
            <a:xfrm>
              <a:off x="0" y="0"/>
              <a:ext cx="812800" cy="812800"/>
            </a:xfrm>
            <a:custGeom>
              <a:avLst/>
              <a:gdLst/>
              <a:ahLst/>
              <a:cxnLst/>
              <a:rect l="l" t="t" r="r" b="b"/>
              <a:pathLst>
                <a:path w="812800" h="812800">
                  <a:moveTo>
                    <a:pt x="406400" y="812800"/>
                  </a:moveTo>
                  <a:lnTo>
                    <a:pt x="0" y="406400"/>
                  </a:lnTo>
                  <a:lnTo>
                    <a:pt x="203200" y="406400"/>
                  </a:lnTo>
                  <a:lnTo>
                    <a:pt x="203200" y="0"/>
                  </a:lnTo>
                  <a:lnTo>
                    <a:pt x="609600" y="0"/>
                  </a:lnTo>
                  <a:lnTo>
                    <a:pt x="609600" y="406400"/>
                  </a:lnTo>
                  <a:lnTo>
                    <a:pt x="812800" y="406400"/>
                  </a:lnTo>
                  <a:lnTo>
                    <a:pt x="406400" y="812800"/>
                  </a:lnTo>
                  <a:close/>
                </a:path>
              </a:pathLst>
            </a:custGeom>
            <a:gradFill rotWithShape="1">
              <a:gsLst>
                <a:gs pos="0">
                  <a:srgbClr val="FF3131">
                    <a:alpha val="100000"/>
                  </a:srgbClr>
                </a:gs>
                <a:gs pos="100000">
                  <a:srgbClr val="FF914D">
                    <a:alpha val="100000"/>
                  </a:srgbClr>
                </a:gs>
              </a:gsLst>
              <a:lin ang="0"/>
            </a:gradFill>
          </p:spPr>
          <p:txBody>
            <a:bodyPr/>
            <a:lstStyle/>
            <a:p>
              <a:endParaRPr lang="ja-JP" altLang="en-US"/>
            </a:p>
          </p:txBody>
        </p:sp>
        <p:sp>
          <p:nvSpPr>
            <p:cNvPr id="11" name="TextBox 11"/>
            <p:cNvSpPr txBox="1"/>
            <p:nvPr/>
          </p:nvSpPr>
          <p:spPr>
            <a:xfrm>
              <a:off x="203200" y="-57150"/>
              <a:ext cx="406400" cy="768350"/>
            </a:xfrm>
            <a:prstGeom prst="rect">
              <a:avLst/>
            </a:prstGeom>
          </p:spPr>
          <p:txBody>
            <a:bodyPr lIns="50800" tIns="50800" rIns="50800" bIns="50800" rtlCol="0" anchor="ctr"/>
            <a:lstStyle/>
            <a:p>
              <a:pPr algn="ctr">
                <a:lnSpc>
                  <a:spcPts val="3735"/>
                </a:lnSpc>
              </a:pPr>
              <a:endParaRPr/>
            </a:p>
          </p:txBody>
        </p:sp>
      </p:grpSp>
      <p:grpSp>
        <p:nvGrpSpPr>
          <p:cNvPr id="12" name="Group 12"/>
          <p:cNvGrpSpPr/>
          <p:nvPr/>
        </p:nvGrpSpPr>
        <p:grpSpPr>
          <a:xfrm>
            <a:off x="0" y="0"/>
            <a:ext cx="10713747" cy="10287000"/>
            <a:chOff x="0" y="0"/>
            <a:chExt cx="2821728" cy="2709333"/>
          </a:xfrm>
        </p:grpSpPr>
        <p:sp>
          <p:nvSpPr>
            <p:cNvPr id="13" name="Freeform 13"/>
            <p:cNvSpPr/>
            <p:nvPr/>
          </p:nvSpPr>
          <p:spPr>
            <a:xfrm>
              <a:off x="0" y="0"/>
              <a:ext cx="2821728" cy="2709333"/>
            </a:xfrm>
            <a:custGeom>
              <a:avLst/>
              <a:gdLst/>
              <a:ahLst/>
              <a:cxnLst/>
              <a:rect l="l" t="t" r="r" b="b"/>
              <a:pathLst>
                <a:path w="2821728" h="2709333">
                  <a:moveTo>
                    <a:pt x="0" y="0"/>
                  </a:moveTo>
                  <a:lnTo>
                    <a:pt x="2821728" y="0"/>
                  </a:lnTo>
                  <a:lnTo>
                    <a:pt x="2821728" y="2709333"/>
                  </a:lnTo>
                  <a:lnTo>
                    <a:pt x="0" y="2709333"/>
                  </a:lnTo>
                  <a:close/>
                </a:path>
              </a:pathLst>
            </a:custGeom>
            <a:solidFill>
              <a:srgbClr val="005DAA"/>
            </a:solidFill>
          </p:spPr>
          <p:txBody>
            <a:bodyPr/>
            <a:lstStyle/>
            <a:p>
              <a:endParaRPr lang="ja-JP" altLang="en-US"/>
            </a:p>
          </p:txBody>
        </p:sp>
        <p:sp>
          <p:nvSpPr>
            <p:cNvPr id="14" name="TextBox 14"/>
            <p:cNvSpPr txBox="1"/>
            <p:nvPr/>
          </p:nvSpPr>
          <p:spPr>
            <a:xfrm>
              <a:off x="0" y="-38100"/>
              <a:ext cx="2821728" cy="2747433"/>
            </a:xfrm>
            <a:prstGeom prst="rect">
              <a:avLst/>
            </a:prstGeom>
          </p:spPr>
          <p:txBody>
            <a:bodyPr lIns="50800" tIns="50800" rIns="50800" bIns="50800" rtlCol="0" anchor="ctr"/>
            <a:lstStyle/>
            <a:p>
              <a:pPr algn="ctr">
                <a:lnSpc>
                  <a:spcPts val="2713"/>
                </a:lnSpc>
              </a:pPr>
              <a:endParaRPr/>
            </a:p>
          </p:txBody>
        </p:sp>
      </p:grpSp>
      <p:sp>
        <p:nvSpPr>
          <p:cNvPr id="15" name="TextBox 15"/>
          <p:cNvSpPr txBox="1"/>
          <p:nvPr/>
        </p:nvSpPr>
        <p:spPr>
          <a:xfrm>
            <a:off x="393314" y="1087471"/>
            <a:ext cx="12413456" cy="1077123"/>
          </a:xfrm>
          <a:prstGeom prst="rect">
            <a:avLst/>
          </a:prstGeom>
        </p:spPr>
        <p:txBody>
          <a:bodyPr lIns="0" tIns="0" rIns="0" bIns="0" rtlCol="0" anchor="t">
            <a:spAutoFit/>
          </a:bodyPr>
          <a:lstStyle/>
          <a:p>
            <a:pPr marL="0" lvl="0" indent="0" algn="l">
              <a:lnSpc>
                <a:spcPts val="8693"/>
              </a:lnSpc>
            </a:pPr>
            <a:r>
              <a:rPr lang="en-US" sz="6687" b="1" spc="-200">
                <a:solidFill>
                  <a:srgbClr val="FFFFFF"/>
                </a:solidFill>
                <a:latin typeface="Georgia Pro Condensed Bold"/>
                <a:ea typeface="Georgia Pro Condensed Bold"/>
                <a:cs typeface="Georgia Pro Condensed Bold"/>
                <a:sym typeface="Georgia Pro Condensed Bold"/>
              </a:rPr>
              <a:t>プロジェクトの目的と資金</a:t>
            </a:r>
          </a:p>
        </p:txBody>
      </p:sp>
      <p:sp>
        <p:nvSpPr>
          <p:cNvPr id="16" name="TextBox 16"/>
          <p:cNvSpPr txBox="1"/>
          <p:nvPr/>
        </p:nvSpPr>
        <p:spPr>
          <a:xfrm>
            <a:off x="421555" y="414137"/>
            <a:ext cx="9079196" cy="614563"/>
          </a:xfrm>
          <a:prstGeom prst="rect">
            <a:avLst/>
          </a:prstGeom>
        </p:spPr>
        <p:txBody>
          <a:bodyPr lIns="0" tIns="0" rIns="0" bIns="0" rtlCol="0" anchor="t">
            <a:spAutoFit/>
          </a:bodyPr>
          <a:lstStyle/>
          <a:p>
            <a:pPr algn="l">
              <a:lnSpc>
                <a:spcPts val="5065"/>
              </a:lnSpc>
            </a:pPr>
            <a:r>
              <a:rPr lang="en-US" sz="3618">
                <a:solidFill>
                  <a:srgbClr val="FFFFFF"/>
                </a:solidFill>
                <a:latin typeface="League Spartan"/>
                <a:ea typeface="League Spartan"/>
                <a:cs typeface="League Spartan"/>
                <a:sym typeface="League Spartan"/>
              </a:rPr>
              <a:t>Save mother Mae Kong GG 2123767</a:t>
            </a:r>
          </a:p>
        </p:txBody>
      </p:sp>
      <p:grpSp>
        <p:nvGrpSpPr>
          <p:cNvPr id="17" name="Group 17"/>
          <p:cNvGrpSpPr/>
          <p:nvPr/>
        </p:nvGrpSpPr>
        <p:grpSpPr>
          <a:xfrm>
            <a:off x="3174856" y="6285873"/>
            <a:ext cx="6907254" cy="3604981"/>
            <a:chOff x="0" y="0"/>
            <a:chExt cx="1819194" cy="949460"/>
          </a:xfrm>
        </p:grpSpPr>
        <p:sp>
          <p:nvSpPr>
            <p:cNvPr id="18" name="Freeform 18"/>
            <p:cNvSpPr/>
            <p:nvPr/>
          </p:nvSpPr>
          <p:spPr>
            <a:xfrm>
              <a:off x="0" y="0"/>
              <a:ext cx="1819194" cy="949460"/>
            </a:xfrm>
            <a:custGeom>
              <a:avLst/>
              <a:gdLst/>
              <a:ahLst/>
              <a:cxnLst/>
              <a:rect l="l" t="t" r="r" b="b"/>
              <a:pathLst>
                <a:path w="1819194" h="949460">
                  <a:moveTo>
                    <a:pt x="0" y="0"/>
                  </a:moveTo>
                  <a:lnTo>
                    <a:pt x="1819194" y="0"/>
                  </a:lnTo>
                  <a:lnTo>
                    <a:pt x="1819194" y="949460"/>
                  </a:lnTo>
                  <a:lnTo>
                    <a:pt x="0" y="949460"/>
                  </a:lnTo>
                  <a:close/>
                </a:path>
              </a:pathLst>
            </a:custGeom>
            <a:solidFill>
              <a:srgbClr val="828282"/>
            </a:solidFill>
          </p:spPr>
          <p:txBody>
            <a:bodyPr/>
            <a:lstStyle/>
            <a:p>
              <a:endParaRPr lang="ja-JP" altLang="en-US"/>
            </a:p>
          </p:txBody>
        </p:sp>
        <p:sp>
          <p:nvSpPr>
            <p:cNvPr id="19" name="TextBox 19"/>
            <p:cNvSpPr txBox="1"/>
            <p:nvPr/>
          </p:nvSpPr>
          <p:spPr>
            <a:xfrm>
              <a:off x="0" y="-38100"/>
              <a:ext cx="1819194" cy="987560"/>
            </a:xfrm>
            <a:prstGeom prst="rect">
              <a:avLst/>
            </a:prstGeom>
          </p:spPr>
          <p:txBody>
            <a:bodyPr lIns="50800" tIns="50800" rIns="50800" bIns="50800" rtlCol="0" anchor="ctr"/>
            <a:lstStyle/>
            <a:p>
              <a:pPr algn="ctr">
                <a:lnSpc>
                  <a:spcPts val="2713"/>
                </a:lnSpc>
              </a:pPr>
              <a:endParaRPr/>
            </a:p>
          </p:txBody>
        </p:sp>
      </p:grpSp>
      <p:sp>
        <p:nvSpPr>
          <p:cNvPr id="20" name="TextBox 20"/>
          <p:cNvSpPr txBox="1"/>
          <p:nvPr/>
        </p:nvSpPr>
        <p:spPr>
          <a:xfrm>
            <a:off x="4033026" y="8009836"/>
            <a:ext cx="5467726" cy="1782405"/>
          </a:xfrm>
          <a:prstGeom prst="rect">
            <a:avLst/>
          </a:prstGeom>
        </p:spPr>
        <p:txBody>
          <a:bodyPr lIns="0" tIns="0" rIns="0" bIns="0" rtlCol="0" anchor="t">
            <a:spAutoFit/>
          </a:bodyPr>
          <a:lstStyle/>
          <a:p>
            <a:pPr algn="l">
              <a:lnSpc>
                <a:spcPts val="3520"/>
              </a:lnSpc>
            </a:pPr>
            <a:r>
              <a:rPr lang="en-US" sz="3629">
                <a:solidFill>
                  <a:srgbClr val="FFFFFF"/>
                </a:solidFill>
                <a:latin typeface="Source Han Sans JP"/>
                <a:ea typeface="Source Han Sans JP"/>
                <a:cs typeface="Source Han Sans JP"/>
                <a:sym typeface="Source Han Sans JP"/>
              </a:rPr>
              <a:t>DDF 2510　　　81,000</a:t>
            </a:r>
          </a:p>
          <a:p>
            <a:pPr algn="l">
              <a:lnSpc>
                <a:spcPts val="3520"/>
              </a:lnSpc>
            </a:pPr>
            <a:r>
              <a:rPr lang="en-US" sz="3629">
                <a:solidFill>
                  <a:srgbClr val="FFFFFF"/>
                </a:solidFill>
                <a:latin typeface="Source Han Sans JP"/>
                <a:ea typeface="Source Han Sans JP"/>
                <a:cs typeface="Source Han Sans JP"/>
                <a:sym typeface="Source Han Sans JP"/>
              </a:rPr>
              <a:t>DDF 3340　   　　2,000</a:t>
            </a:r>
          </a:p>
          <a:p>
            <a:pPr algn="l">
              <a:lnSpc>
                <a:spcPts val="3520"/>
              </a:lnSpc>
            </a:pPr>
            <a:r>
              <a:rPr lang="en-US" sz="3629">
                <a:solidFill>
                  <a:srgbClr val="FFFFFF"/>
                </a:solidFill>
                <a:latin typeface="Source Han Sans JP"/>
                <a:ea typeface="Source Han Sans JP"/>
                <a:cs typeface="Source Han Sans JP"/>
                <a:sym typeface="Source Han Sans JP"/>
              </a:rPr>
              <a:t>現金　　　　　　　348</a:t>
            </a:r>
          </a:p>
          <a:p>
            <a:pPr algn="l">
              <a:lnSpc>
                <a:spcPts val="3520"/>
              </a:lnSpc>
            </a:pPr>
            <a:r>
              <a:rPr lang="en-US" sz="3629">
                <a:solidFill>
                  <a:srgbClr val="FFFFFF"/>
                </a:solidFill>
                <a:latin typeface="Source Han Sans JP"/>
                <a:ea typeface="Source Han Sans JP"/>
                <a:cs typeface="Source Han Sans JP"/>
                <a:sym typeface="Source Han Sans JP"/>
              </a:rPr>
              <a:t>WF上乗せ　　　64,995</a:t>
            </a:r>
          </a:p>
        </p:txBody>
      </p:sp>
      <p:sp>
        <p:nvSpPr>
          <p:cNvPr id="21" name="TextBox 21"/>
          <p:cNvSpPr txBox="1"/>
          <p:nvPr/>
        </p:nvSpPr>
        <p:spPr>
          <a:xfrm>
            <a:off x="3751698" y="7449424"/>
            <a:ext cx="1462301" cy="565239"/>
          </a:xfrm>
          <a:prstGeom prst="rect">
            <a:avLst/>
          </a:prstGeom>
        </p:spPr>
        <p:txBody>
          <a:bodyPr lIns="0" tIns="0" rIns="0" bIns="0" rtlCol="0" anchor="t">
            <a:spAutoFit/>
          </a:bodyPr>
          <a:lstStyle/>
          <a:p>
            <a:pPr algn="l">
              <a:lnSpc>
                <a:spcPts val="4639"/>
              </a:lnSpc>
              <a:spcBef>
                <a:spcPct val="0"/>
              </a:spcBef>
            </a:pPr>
            <a:r>
              <a:rPr lang="en-US" sz="3313" b="1">
                <a:solidFill>
                  <a:srgbClr val="FFFFFF"/>
                </a:solidFill>
                <a:latin typeface="League Spartan"/>
                <a:ea typeface="League Spartan"/>
                <a:cs typeface="League Spartan"/>
                <a:sym typeface="League Spartan"/>
              </a:rPr>
              <a:t>（訳）</a:t>
            </a:r>
          </a:p>
        </p:txBody>
      </p:sp>
      <p:grpSp>
        <p:nvGrpSpPr>
          <p:cNvPr id="22" name="Group 22"/>
          <p:cNvGrpSpPr/>
          <p:nvPr/>
        </p:nvGrpSpPr>
        <p:grpSpPr>
          <a:xfrm>
            <a:off x="3174856" y="2423717"/>
            <a:ext cx="6907254" cy="3604981"/>
            <a:chOff x="0" y="0"/>
            <a:chExt cx="1819194" cy="949460"/>
          </a:xfrm>
        </p:grpSpPr>
        <p:sp>
          <p:nvSpPr>
            <p:cNvPr id="23" name="Freeform 23"/>
            <p:cNvSpPr/>
            <p:nvPr/>
          </p:nvSpPr>
          <p:spPr>
            <a:xfrm>
              <a:off x="0" y="0"/>
              <a:ext cx="1819194" cy="949460"/>
            </a:xfrm>
            <a:custGeom>
              <a:avLst/>
              <a:gdLst/>
              <a:ahLst/>
              <a:cxnLst/>
              <a:rect l="l" t="t" r="r" b="b"/>
              <a:pathLst>
                <a:path w="1819194" h="949460">
                  <a:moveTo>
                    <a:pt x="0" y="0"/>
                  </a:moveTo>
                  <a:lnTo>
                    <a:pt x="1819194" y="0"/>
                  </a:lnTo>
                  <a:lnTo>
                    <a:pt x="1819194" y="949460"/>
                  </a:lnTo>
                  <a:lnTo>
                    <a:pt x="0" y="949460"/>
                  </a:lnTo>
                  <a:close/>
                </a:path>
              </a:pathLst>
            </a:custGeom>
            <a:solidFill>
              <a:srgbClr val="828282"/>
            </a:solidFill>
          </p:spPr>
          <p:txBody>
            <a:bodyPr/>
            <a:lstStyle/>
            <a:p>
              <a:endParaRPr lang="ja-JP" altLang="en-US"/>
            </a:p>
          </p:txBody>
        </p:sp>
        <p:sp>
          <p:nvSpPr>
            <p:cNvPr id="24" name="TextBox 24"/>
            <p:cNvSpPr txBox="1"/>
            <p:nvPr/>
          </p:nvSpPr>
          <p:spPr>
            <a:xfrm>
              <a:off x="0" y="-38100"/>
              <a:ext cx="1819194" cy="987560"/>
            </a:xfrm>
            <a:prstGeom prst="rect">
              <a:avLst/>
            </a:prstGeom>
          </p:spPr>
          <p:txBody>
            <a:bodyPr lIns="50800" tIns="50800" rIns="50800" bIns="50800" rtlCol="0" anchor="ctr"/>
            <a:lstStyle/>
            <a:p>
              <a:pPr algn="ctr">
                <a:lnSpc>
                  <a:spcPts val="2713"/>
                </a:lnSpc>
              </a:pPr>
              <a:endParaRPr/>
            </a:p>
          </p:txBody>
        </p:sp>
      </p:grpSp>
      <p:sp>
        <p:nvSpPr>
          <p:cNvPr id="25" name="TextBox 25"/>
          <p:cNvSpPr txBox="1"/>
          <p:nvPr/>
        </p:nvSpPr>
        <p:spPr>
          <a:xfrm>
            <a:off x="3665424" y="2886650"/>
            <a:ext cx="7426919" cy="2713423"/>
          </a:xfrm>
          <a:prstGeom prst="rect">
            <a:avLst/>
          </a:prstGeom>
        </p:spPr>
        <p:txBody>
          <a:bodyPr lIns="0" tIns="0" rIns="0" bIns="0" rtlCol="0" anchor="t">
            <a:spAutoFit/>
          </a:bodyPr>
          <a:lstStyle/>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地域社会と協力し、</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水質改善、リサイクル促進、</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教育、を通じて持続可能な</a:t>
            </a:r>
          </a:p>
          <a:p>
            <a:pPr algn="l">
              <a:lnSpc>
                <a:spcPts val="5451"/>
              </a:lnSpc>
              <a:spcBef>
                <a:spcPct val="0"/>
              </a:spcBef>
            </a:pPr>
            <a:r>
              <a:rPr lang="en-US" sz="3894" b="1">
                <a:solidFill>
                  <a:srgbClr val="FFFFFF"/>
                </a:solidFill>
                <a:latin typeface="Source Han Sans JP Bold"/>
                <a:ea typeface="Source Han Sans JP Bold"/>
                <a:cs typeface="Source Han Sans JP Bold"/>
                <a:sym typeface="Source Han Sans JP Bold"/>
              </a:rPr>
              <a:t>水資源の確保を目指す</a:t>
            </a:r>
          </a:p>
        </p:txBody>
      </p:sp>
      <p:grpSp>
        <p:nvGrpSpPr>
          <p:cNvPr id="26" name="Group 26"/>
          <p:cNvGrpSpPr/>
          <p:nvPr/>
        </p:nvGrpSpPr>
        <p:grpSpPr>
          <a:xfrm>
            <a:off x="644842" y="6287820"/>
            <a:ext cx="2339783" cy="3604981"/>
            <a:chOff x="0" y="0"/>
            <a:chExt cx="616239" cy="949460"/>
          </a:xfrm>
        </p:grpSpPr>
        <p:sp>
          <p:nvSpPr>
            <p:cNvPr id="27" name="Freeform 27"/>
            <p:cNvSpPr/>
            <p:nvPr/>
          </p:nvSpPr>
          <p:spPr>
            <a:xfrm>
              <a:off x="0" y="0"/>
              <a:ext cx="616239" cy="949460"/>
            </a:xfrm>
            <a:custGeom>
              <a:avLst/>
              <a:gdLst/>
              <a:ahLst/>
              <a:cxnLst/>
              <a:rect l="l" t="t" r="r" b="b"/>
              <a:pathLst>
                <a:path w="616239" h="949460">
                  <a:moveTo>
                    <a:pt x="0" y="0"/>
                  </a:moveTo>
                  <a:lnTo>
                    <a:pt x="616239" y="0"/>
                  </a:lnTo>
                  <a:lnTo>
                    <a:pt x="616239" y="949460"/>
                  </a:lnTo>
                  <a:lnTo>
                    <a:pt x="0" y="949460"/>
                  </a:lnTo>
                  <a:close/>
                </a:path>
              </a:pathLst>
            </a:custGeom>
            <a:solidFill>
              <a:srgbClr val="5D5D5D"/>
            </a:solidFill>
          </p:spPr>
          <p:txBody>
            <a:bodyPr/>
            <a:lstStyle/>
            <a:p>
              <a:endParaRPr lang="ja-JP" altLang="en-US"/>
            </a:p>
          </p:txBody>
        </p:sp>
        <p:sp>
          <p:nvSpPr>
            <p:cNvPr id="28" name="TextBox 28"/>
            <p:cNvSpPr txBox="1"/>
            <p:nvPr/>
          </p:nvSpPr>
          <p:spPr>
            <a:xfrm>
              <a:off x="0" y="-38100"/>
              <a:ext cx="616239" cy="987560"/>
            </a:xfrm>
            <a:prstGeom prst="rect">
              <a:avLst/>
            </a:prstGeom>
          </p:spPr>
          <p:txBody>
            <a:bodyPr lIns="50800" tIns="50800" rIns="50800" bIns="50800" rtlCol="0" anchor="ctr"/>
            <a:lstStyle/>
            <a:p>
              <a:pPr algn="ctr">
                <a:lnSpc>
                  <a:spcPts val="2713"/>
                </a:lnSpc>
              </a:pPr>
              <a:endParaRPr/>
            </a:p>
          </p:txBody>
        </p:sp>
      </p:grpSp>
      <p:sp>
        <p:nvSpPr>
          <p:cNvPr id="29" name="TextBox 29"/>
          <p:cNvSpPr txBox="1"/>
          <p:nvPr/>
        </p:nvSpPr>
        <p:spPr>
          <a:xfrm>
            <a:off x="845029" y="7500510"/>
            <a:ext cx="1920357" cy="856856"/>
          </a:xfrm>
          <a:prstGeom prst="rect">
            <a:avLst/>
          </a:prstGeom>
        </p:spPr>
        <p:txBody>
          <a:bodyPr lIns="0" tIns="0" rIns="0" bIns="0" rtlCol="0" anchor="t">
            <a:spAutoFit/>
          </a:bodyPr>
          <a:lstStyle/>
          <a:p>
            <a:pPr algn="ctr">
              <a:lnSpc>
                <a:spcPts val="7056"/>
              </a:lnSpc>
              <a:spcBef>
                <a:spcPct val="0"/>
              </a:spcBef>
            </a:pPr>
            <a:r>
              <a:rPr lang="en-US" sz="5040" b="1">
                <a:solidFill>
                  <a:srgbClr val="FFFFFF"/>
                </a:solidFill>
                <a:latin typeface="Source Han Sans JP Bold"/>
                <a:ea typeface="Source Han Sans JP Bold"/>
                <a:cs typeface="Source Han Sans JP Bold"/>
                <a:sym typeface="Source Han Sans JP Bold"/>
              </a:rPr>
              <a:t>総予算</a:t>
            </a:r>
          </a:p>
        </p:txBody>
      </p:sp>
      <p:grpSp>
        <p:nvGrpSpPr>
          <p:cNvPr id="30" name="Group 30"/>
          <p:cNvGrpSpPr/>
          <p:nvPr/>
        </p:nvGrpSpPr>
        <p:grpSpPr>
          <a:xfrm>
            <a:off x="635317" y="2423717"/>
            <a:ext cx="2339783" cy="3604981"/>
            <a:chOff x="0" y="0"/>
            <a:chExt cx="616239" cy="949460"/>
          </a:xfrm>
        </p:grpSpPr>
        <p:sp>
          <p:nvSpPr>
            <p:cNvPr id="31" name="Freeform 31"/>
            <p:cNvSpPr/>
            <p:nvPr/>
          </p:nvSpPr>
          <p:spPr>
            <a:xfrm>
              <a:off x="0" y="0"/>
              <a:ext cx="616239" cy="949460"/>
            </a:xfrm>
            <a:custGeom>
              <a:avLst/>
              <a:gdLst/>
              <a:ahLst/>
              <a:cxnLst/>
              <a:rect l="l" t="t" r="r" b="b"/>
              <a:pathLst>
                <a:path w="616239" h="949460">
                  <a:moveTo>
                    <a:pt x="0" y="0"/>
                  </a:moveTo>
                  <a:lnTo>
                    <a:pt x="616239" y="0"/>
                  </a:lnTo>
                  <a:lnTo>
                    <a:pt x="616239" y="949460"/>
                  </a:lnTo>
                  <a:lnTo>
                    <a:pt x="0" y="949460"/>
                  </a:lnTo>
                  <a:close/>
                </a:path>
              </a:pathLst>
            </a:custGeom>
            <a:solidFill>
              <a:srgbClr val="5D5D5D"/>
            </a:solidFill>
          </p:spPr>
          <p:txBody>
            <a:bodyPr/>
            <a:lstStyle/>
            <a:p>
              <a:endParaRPr lang="ja-JP" altLang="en-US"/>
            </a:p>
          </p:txBody>
        </p:sp>
        <p:sp>
          <p:nvSpPr>
            <p:cNvPr id="32" name="TextBox 32"/>
            <p:cNvSpPr txBox="1"/>
            <p:nvPr/>
          </p:nvSpPr>
          <p:spPr>
            <a:xfrm>
              <a:off x="0" y="-38100"/>
              <a:ext cx="616239" cy="987560"/>
            </a:xfrm>
            <a:prstGeom prst="rect">
              <a:avLst/>
            </a:prstGeom>
          </p:spPr>
          <p:txBody>
            <a:bodyPr lIns="50800" tIns="50800" rIns="50800" bIns="50800" rtlCol="0" anchor="ctr"/>
            <a:lstStyle/>
            <a:p>
              <a:pPr algn="ctr">
                <a:lnSpc>
                  <a:spcPts val="2713"/>
                </a:lnSpc>
              </a:pPr>
              <a:endParaRPr/>
            </a:p>
          </p:txBody>
        </p:sp>
      </p:grpSp>
      <p:sp>
        <p:nvSpPr>
          <p:cNvPr id="33" name="TextBox 33"/>
          <p:cNvSpPr txBox="1"/>
          <p:nvPr/>
        </p:nvSpPr>
        <p:spPr>
          <a:xfrm>
            <a:off x="1165073" y="3750154"/>
            <a:ext cx="1280270" cy="856856"/>
          </a:xfrm>
          <a:prstGeom prst="rect">
            <a:avLst/>
          </a:prstGeom>
        </p:spPr>
        <p:txBody>
          <a:bodyPr lIns="0" tIns="0" rIns="0" bIns="0" rtlCol="0" anchor="t">
            <a:spAutoFit/>
          </a:bodyPr>
          <a:lstStyle/>
          <a:p>
            <a:pPr algn="ctr">
              <a:lnSpc>
                <a:spcPts val="7056"/>
              </a:lnSpc>
              <a:spcBef>
                <a:spcPct val="0"/>
              </a:spcBef>
            </a:pPr>
            <a:r>
              <a:rPr lang="en-US" sz="5040" b="1">
                <a:solidFill>
                  <a:srgbClr val="FFFFFF"/>
                </a:solidFill>
                <a:latin typeface="Source Han Sans JP Bold"/>
                <a:ea typeface="Source Han Sans JP Bold"/>
                <a:cs typeface="Source Han Sans JP Bold"/>
                <a:sym typeface="Source Han Sans JP Bold"/>
              </a:rPr>
              <a:t>目的</a:t>
            </a:r>
          </a:p>
        </p:txBody>
      </p:sp>
      <p:sp>
        <p:nvSpPr>
          <p:cNvPr id="34" name="TextBox 34"/>
          <p:cNvSpPr txBox="1"/>
          <p:nvPr/>
        </p:nvSpPr>
        <p:spPr>
          <a:xfrm>
            <a:off x="4033026" y="6359325"/>
            <a:ext cx="5075036" cy="1109149"/>
          </a:xfrm>
          <a:prstGeom prst="rect">
            <a:avLst/>
          </a:prstGeom>
        </p:spPr>
        <p:txBody>
          <a:bodyPr lIns="0" tIns="0" rIns="0" bIns="0" rtlCol="0" anchor="t">
            <a:spAutoFit/>
          </a:bodyPr>
          <a:lstStyle/>
          <a:p>
            <a:pPr algn="ctr">
              <a:lnSpc>
                <a:spcPts val="9082"/>
              </a:lnSpc>
              <a:spcBef>
                <a:spcPct val="0"/>
              </a:spcBef>
            </a:pPr>
            <a:r>
              <a:rPr lang="en-US" sz="6487" b="1">
                <a:solidFill>
                  <a:srgbClr val="FFFFFF"/>
                </a:solidFill>
                <a:latin typeface="Source Han Sans JP Bold"/>
                <a:ea typeface="Source Han Sans JP Bold"/>
                <a:cs typeface="Source Han Sans JP Bold"/>
                <a:sym typeface="Source Han Sans JP Bold"/>
              </a:rPr>
              <a:t>148,343 USD</a:t>
            </a: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13355106" y="5143500"/>
            <a:ext cx="4932894" cy="5143500"/>
            <a:chOff x="0" y="0"/>
            <a:chExt cx="6577192" cy="6858000"/>
          </a:xfrm>
        </p:grpSpPr>
        <p:sp>
          <p:nvSpPr>
            <p:cNvPr id="3" name="Freeform 3"/>
            <p:cNvSpPr/>
            <p:nvPr/>
          </p:nvSpPr>
          <p:spPr>
            <a:xfrm>
              <a:off x="0" y="0"/>
              <a:ext cx="6577192" cy="6857953"/>
            </a:xfrm>
            <a:custGeom>
              <a:avLst/>
              <a:gdLst/>
              <a:ahLst/>
              <a:cxnLst/>
              <a:rect l="l" t="t" r="r" b="b"/>
              <a:pathLst>
                <a:path w="6577192" h="6857953">
                  <a:moveTo>
                    <a:pt x="0" y="0"/>
                  </a:moveTo>
                  <a:lnTo>
                    <a:pt x="6577192" y="0"/>
                  </a:lnTo>
                  <a:lnTo>
                    <a:pt x="6577192" y="6857953"/>
                  </a:lnTo>
                  <a:lnTo>
                    <a:pt x="0" y="6857953"/>
                  </a:lnTo>
                  <a:close/>
                </a:path>
              </a:pathLst>
            </a:custGeom>
            <a:blipFill>
              <a:blip r:embed="rId2"/>
              <a:stretch>
                <a:fillRect l="-19512" r="-19512"/>
              </a:stretch>
            </a:blipFill>
          </p:spPr>
          <p:txBody>
            <a:bodyPr/>
            <a:lstStyle/>
            <a:p>
              <a:endParaRPr lang="ja-JP" altLang="en-US"/>
            </a:p>
          </p:txBody>
        </p:sp>
      </p:grpSp>
      <p:grpSp>
        <p:nvGrpSpPr>
          <p:cNvPr id="4" name="Group 4"/>
          <p:cNvGrpSpPr/>
          <p:nvPr/>
        </p:nvGrpSpPr>
        <p:grpSpPr>
          <a:xfrm>
            <a:off x="13355106" y="0"/>
            <a:ext cx="4932894" cy="5143500"/>
            <a:chOff x="0" y="0"/>
            <a:chExt cx="6577192" cy="6858000"/>
          </a:xfrm>
        </p:grpSpPr>
        <p:sp>
          <p:nvSpPr>
            <p:cNvPr id="5" name="Freeform 5"/>
            <p:cNvSpPr/>
            <p:nvPr/>
          </p:nvSpPr>
          <p:spPr>
            <a:xfrm>
              <a:off x="0" y="0"/>
              <a:ext cx="6577192" cy="6857953"/>
            </a:xfrm>
            <a:custGeom>
              <a:avLst/>
              <a:gdLst/>
              <a:ahLst/>
              <a:cxnLst/>
              <a:rect l="l" t="t" r="r" b="b"/>
              <a:pathLst>
                <a:path w="6577192" h="6857953">
                  <a:moveTo>
                    <a:pt x="0" y="0"/>
                  </a:moveTo>
                  <a:lnTo>
                    <a:pt x="6577192" y="0"/>
                  </a:lnTo>
                  <a:lnTo>
                    <a:pt x="6577192" y="6857953"/>
                  </a:lnTo>
                  <a:lnTo>
                    <a:pt x="0" y="6857953"/>
                  </a:lnTo>
                  <a:close/>
                </a:path>
              </a:pathLst>
            </a:custGeom>
            <a:blipFill>
              <a:blip r:embed="rId3"/>
              <a:stretch>
                <a:fillRect l="-2456" r="-36569"/>
              </a:stretch>
            </a:blipFill>
          </p:spPr>
          <p:txBody>
            <a:bodyPr/>
            <a:lstStyle/>
            <a:p>
              <a:endParaRPr lang="ja-JP" altLang="en-US"/>
            </a:p>
          </p:txBody>
        </p:sp>
      </p:grpSp>
      <p:grpSp>
        <p:nvGrpSpPr>
          <p:cNvPr id="6" name="Group 6"/>
          <p:cNvGrpSpPr/>
          <p:nvPr/>
        </p:nvGrpSpPr>
        <p:grpSpPr>
          <a:xfrm>
            <a:off x="480316" y="1304645"/>
            <a:ext cx="12316286" cy="2343229"/>
            <a:chOff x="0" y="0"/>
            <a:chExt cx="3243796" cy="617147"/>
          </a:xfrm>
        </p:grpSpPr>
        <p:sp>
          <p:nvSpPr>
            <p:cNvPr id="7" name="Freeform 7"/>
            <p:cNvSpPr/>
            <p:nvPr/>
          </p:nvSpPr>
          <p:spPr>
            <a:xfrm>
              <a:off x="0" y="0"/>
              <a:ext cx="3243796" cy="617147"/>
            </a:xfrm>
            <a:custGeom>
              <a:avLst/>
              <a:gdLst/>
              <a:ahLst/>
              <a:cxnLst/>
              <a:rect l="l" t="t" r="r" b="b"/>
              <a:pathLst>
                <a:path w="3243796" h="617147">
                  <a:moveTo>
                    <a:pt x="0" y="0"/>
                  </a:moveTo>
                  <a:lnTo>
                    <a:pt x="3243796" y="0"/>
                  </a:lnTo>
                  <a:lnTo>
                    <a:pt x="3243796" y="617147"/>
                  </a:lnTo>
                  <a:lnTo>
                    <a:pt x="0" y="617147"/>
                  </a:lnTo>
                  <a:close/>
                </a:path>
              </a:pathLst>
            </a:custGeom>
            <a:solidFill>
              <a:srgbClr val="575757"/>
            </a:solidFill>
          </p:spPr>
          <p:txBody>
            <a:bodyPr/>
            <a:lstStyle/>
            <a:p>
              <a:endParaRPr lang="ja-JP" altLang="en-US"/>
            </a:p>
          </p:txBody>
        </p:sp>
        <p:sp>
          <p:nvSpPr>
            <p:cNvPr id="8" name="TextBox 8"/>
            <p:cNvSpPr txBox="1"/>
            <p:nvPr/>
          </p:nvSpPr>
          <p:spPr>
            <a:xfrm>
              <a:off x="0" y="-38100"/>
              <a:ext cx="3243796" cy="655247"/>
            </a:xfrm>
            <a:prstGeom prst="rect">
              <a:avLst/>
            </a:prstGeom>
          </p:spPr>
          <p:txBody>
            <a:bodyPr lIns="50800" tIns="50800" rIns="50800" bIns="50800" rtlCol="0" anchor="ctr"/>
            <a:lstStyle/>
            <a:p>
              <a:pPr algn="ctr">
                <a:lnSpc>
                  <a:spcPts val="2713"/>
                </a:lnSpc>
              </a:pPr>
              <a:endParaRPr/>
            </a:p>
          </p:txBody>
        </p:sp>
      </p:grpSp>
      <p:sp>
        <p:nvSpPr>
          <p:cNvPr id="9" name="Freeform 9"/>
          <p:cNvSpPr/>
          <p:nvPr/>
        </p:nvSpPr>
        <p:spPr>
          <a:xfrm>
            <a:off x="5148846" y="1514863"/>
            <a:ext cx="3542733" cy="1904219"/>
          </a:xfrm>
          <a:custGeom>
            <a:avLst/>
            <a:gdLst/>
            <a:ahLst/>
            <a:cxnLst/>
            <a:rect l="l" t="t" r="r" b="b"/>
            <a:pathLst>
              <a:path w="3542733" h="1904219">
                <a:moveTo>
                  <a:pt x="0" y="0"/>
                </a:moveTo>
                <a:lnTo>
                  <a:pt x="3542733" y="0"/>
                </a:lnTo>
                <a:lnTo>
                  <a:pt x="3542733" y="1904219"/>
                </a:lnTo>
                <a:lnTo>
                  <a:pt x="0" y="1904219"/>
                </a:lnTo>
                <a:lnTo>
                  <a:pt x="0" y="0"/>
                </a:lnTo>
                <a:close/>
              </a:path>
            </a:pathLst>
          </a:custGeom>
          <a:blipFill>
            <a:blip r:embed="rId4">
              <a:alphaModFix amt="34000"/>
            </a:blip>
            <a:stretch>
              <a:fillRect/>
            </a:stretch>
          </a:blipFill>
        </p:spPr>
        <p:txBody>
          <a:bodyPr/>
          <a:lstStyle/>
          <a:p>
            <a:endParaRPr lang="ja-JP" altLang="en-US"/>
          </a:p>
        </p:txBody>
      </p:sp>
      <p:sp>
        <p:nvSpPr>
          <p:cNvPr id="10" name="Freeform 10"/>
          <p:cNvSpPr/>
          <p:nvPr/>
        </p:nvSpPr>
        <p:spPr>
          <a:xfrm>
            <a:off x="8976468" y="1470338"/>
            <a:ext cx="3542733" cy="1904219"/>
          </a:xfrm>
          <a:custGeom>
            <a:avLst/>
            <a:gdLst/>
            <a:ahLst/>
            <a:cxnLst/>
            <a:rect l="l" t="t" r="r" b="b"/>
            <a:pathLst>
              <a:path w="3542733" h="1904219">
                <a:moveTo>
                  <a:pt x="0" y="0"/>
                </a:moveTo>
                <a:lnTo>
                  <a:pt x="3542732" y="0"/>
                </a:lnTo>
                <a:lnTo>
                  <a:pt x="3542732" y="1904219"/>
                </a:lnTo>
                <a:lnTo>
                  <a:pt x="0" y="1904219"/>
                </a:lnTo>
                <a:lnTo>
                  <a:pt x="0" y="0"/>
                </a:lnTo>
                <a:close/>
              </a:path>
            </a:pathLst>
          </a:custGeom>
          <a:blipFill>
            <a:blip r:embed="rId5">
              <a:alphaModFix amt="35000"/>
            </a:blip>
            <a:stretch>
              <a:fillRect t="-13389" r="-2215" b="-13389"/>
            </a:stretch>
          </a:blipFill>
        </p:spPr>
        <p:txBody>
          <a:bodyPr/>
          <a:lstStyle/>
          <a:p>
            <a:endParaRPr lang="ja-JP" altLang="en-US"/>
          </a:p>
        </p:txBody>
      </p:sp>
      <p:grpSp>
        <p:nvGrpSpPr>
          <p:cNvPr id="11" name="Group 11"/>
          <p:cNvGrpSpPr/>
          <p:nvPr/>
        </p:nvGrpSpPr>
        <p:grpSpPr>
          <a:xfrm>
            <a:off x="5814322" y="3971886"/>
            <a:ext cx="3806336" cy="2959897"/>
            <a:chOff x="0" y="0"/>
            <a:chExt cx="1002492" cy="779561"/>
          </a:xfrm>
        </p:grpSpPr>
        <p:sp>
          <p:nvSpPr>
            <p:cNvPr id="12" name="Freeform 12"/>
            <p:cNvSpPr/>
            <p:nvPr/>
          </p:nvSpPr>
          <p:spPr>
            <a:xfrm>
              <a:off x="0" y="0"/>
              <a:ext cx="1002492" cy="779561"/>
            </a:xfrm>
            <a:custGeom>
              <a:avLst/>
              <a:gdLst/>
              <a:ahLst/>
              <a:cxnLst/>
              <a:rect l="l" t="t" r="r" b="b"/>
              <a:pathLst>
                <a:path w="1002492" h="779561">
                  <a:moveTo>
                    <a:pt x="0" y="0"/>
                  </a:moveTo>
                  <a:lnTo>
                    <a:pt x="1002492" y="0"/>
                  </a:lnTo>
                  <a:lnTo>
                    <a:pt x="1002492" y="779561"/>
                  </a:lnTo>
                  <a:lnTo>
                    <a:pt x="0" y="779561"/>
                  </a:lnTo>
                  <a:close/>
                </a:path>
              </a:pathLst>
            </a:custGeom>
            <a:solidFill>
              <a:srgbClr val="DBEDF1"/>
            </a:solidFill>
          </p:spPr>
          <p:txBody>
            <a:bodyPr/>
            <a:lstStyle/>
            <a:p>
              <a:endParaRPr lang="ja-JP" altLang="en-US"/>
            </a:p>
          </p:txBody>
        </p:sp>
        <p:sp>
          <p:nvSpPr>
            <p:cNvPr id="13" name="TextBox 13"/>
            <p:cNvSpPr txBox="1"/>
            <p:nvPr/>
          </p:nvSpPr>
          <p:spPr>
            <a:xfrm>
              <a:off x="0" y="-38100"/>
              <a:ext cx="1002492" cy="817661"/>
            </a:xfrm>
            <a:prstGeom prst="rect">
              <a:avLst/>
            </a:prstGeom>
          </p:spPr>
          <p:txBody>
            <a:bodyPr lIns="50800" tIns="50800" rIns="50800" bIns="50800" rtlCol="0" anchor="ctr"/>
            <a:lstStyle/>
            <a:p>
              <a:pPr algn="ctr">
                <a:lnSpc>
                  <a:spcPts val="2713"/>
                </a:lnSpc>
              </a:pPr>
              <a:endParaRPr/>
            </a:p>
          </p:txBody>
        </p:sp>
      </p:grpSp>
      <p:grpSp>
        <p:nvGrpSpPr>
          <p:cNvPr id="14" name="Group 14"/>
          <p:cNvGrpSpPr/>
          <p:nvPr/>
        </p:nvGrpSpPr>
        <p:grpSpPr>
          <a:xfrm>
            <a:off x="5814322" y="7206626"/>
            <a:ext cx="3806336" cy="2772833"/>
            <a:chOff x="0" y="0"/>
            <a:chExt cx="1002492" cy="730294"/>
          </a:xfrm>
        </p:grpSpPr>
        <p:sp>
          <p:nvSpPr>
            <p:cNvPr id="15" name="Freeform 15"/>
            <p:cNvSpPr/>
            <p:nvPr/>
          </p:nvSpPr>
          <p:spPr>
            <a:xfrm>
              <a:off x="0" y="0"/>
              <a:ext cx="1002492" cy="730294"/>
            </a:xfrm>
            <a:custGeom>
              <a:avLst/>
              <a:gdLst/>
              <a:ahLst/>
              <a:cxnLst/>
              <a:rect l="l" t="t" r="r" b="b"/>
              <a:pathLst>
                <a:path w="1002492" h="730294">
                  <a:moveTo>
                    <a:pt x="0" y="0"/>
                  </a:moveTo>
                  <a:lnTo>
                    <a:pt x="1002492" y="0"/>
                  </a:lnTo>
                  <a:lnTo>
                    <a:pt x="1002492" y="730294"/>
                  </a:lnTo>
                  <a:lnTo>
                    <a:pt x="0" y="730294"/>
                  </a:lnTo>
                  <a:close/>
                </a:path>
              </a:pathLst>
            </a:custGeom>
            <a:solidFill>
              <a:srgbClr val="C2D3C5"/>
            </a:solidFill>
          </p:spPr>
          <p:txBody>
            <a:bodyPr/>
            <a:lstStyle/>
            <a:p>
              <a:endParaRPr lang="ja-JP" altLang="en-US"/>
            </a:p>
          </p:txBody>
        </p:sp>
        <p:sp>
          <p:nvSpPr>
            <p:cNvPr id="16" name="TextBox 16"/>
            <p:cNvSpPr txBox="1"/>
            <p:nvPr/>
          </p:nvSpPr>
          <p:spPr>
            <a:xfrm>
              <a:off x="0" y="-38100"/>
              <a:ext cx="1002492" cy="768394"/>
            </a:xfrm>
            <a:prstGeom prst="rect">
              <a:avLst/>
            </a:prstGeom>
          </p:spPr>
          <p:txBody>
            <a:bodyPr lIns="50800" tIns="50800" rIns="50800" bIns="50800" rtlCol="0" anchor="ctr"/>
            <a:lstStyle/>
            <a:p>
              <a:pPr algn="ctr">
                <a:lnSpc>
                  <a:spcPts val="2713"/>
                </a:lnSpc>
              </a:pPr>
              <a:endParaRPr/>
            </a:p>
          </p:txBody>
        </p:sp>
      </p:grpSp>
      <p:grpSp>
        <p:nvGrpSpPr>
          <p:cNvPr id="17" name="Group 17"/>
          <p:cNvGrpSpPr/>
          <p:nvPr/>
        </p:nvGrpSpPr>
        <p:grpSpPr>
          <a:xfrm>
            <a:off x="10210265" y="3971886"/>
            <a:ext cx="2687641" cy="6007574"/>
            <a:chOff x="0" y="0"/>
            <a:chExt cx="707856" cy="1582242"/>
          </a:xfrm>
        </p:grpSpPr>
        <p:sp>
          <p:nvSpPr>
            <p:cNvPr id="18" name="Freeform 18"/>
            <p:cNvSpPr/>
            <p:nvPr/>
          </p:nvSpPr>
          <p:spPr>
            <a:xfrm>
              <a:off x="0" y="0"/>
              <a:ext cx="707856" cy="1582242"/>
            </a:xfrm>
            <a:custGeom>
              <a:avLst/>
              <a:gdLst/>
              <a:ahLst/>
              <a:cxnLst/>
              <a:rect l="l" t="t" r="r" b="b"/>
              <a:pathLst>
                <a:path w="707856" h="1582242">
                  <a:moveTo>
                    <a:pt x="0" y="0"/>
                  </a:moveTo>
                  <a:lnTo>
                    <a:pt x="707856" y="0"/>
                  </a:lnTo>
                  <a:lnTo>
                    <a:pt x="707856" y="1582242"/>
                  </a:lnTo>
                  <a:lnTo>
                    <a:pt x="0" y="1582242"/>
                  </a:lnTo>
                  <a:close/>
                </a:path>
              </a:pathLst>
            </a:custGeom>
            <a:solidFill>
              <a:srgbClr val="FFE2DA"/>
            </a:solidFill>
          </p:spPr>
          <p:txBody>
            <a:bodyPr/>
            <a:lstStyle/>
            <a:p>
              <a:endParaRPr lang="ja-JP" altLang="en-US"/>
            </a:p>
          </p:txBody>
        </p:sp>
        <p:sp>
          <p:nvSpPr>
            <p:cNvPr id="19" name="TextBox 19"/>
            <p:cNvSpPr txBox="1"/>
            <p:nvPr/>
          </p:nvSpPr>
          <p:spPr>
            <a:xfrm>
              <a:off x="0" y="-38100"/>
              <a:ext cx="707856" cy="1620342"/>
            </a:xfrm>
            <a:prstGeom prst="rect">
              <a:avLst/>
            </a:prstGeom>
          </p:spPr>
          <p:txBody>
            <a:bodyPr lIns="50800" tIns="50800" rIns="50800" bIns="50800" rtlCol="0" anchor="ctr"/>
            <a:lstStyle/>
            <a:p>
              <a:pPr algn="ctr">
                <a:lnSpc>
                  <a:spcPts val="2713"/>
                </a:lnSpc>
              </a:pPr>
              <a:endParaRPr/>
            </a:p>
          </p:txBody>
        </p:sp>
      </p:grpSp>
      <p:sp>
        <p:nvSpPr>
          <p:cNvPr id="20" name="Freeform 20"/>
          <p:cNvSpPr/>
          <p:nvPr/>
        </p:nvSpPr>
        <p:spPr>
          <a:xfrm>
            <a:off x="10816836" y="7059434"/>
            <a:ext cx="1533485" cy="1669099"/>
          </a:xfrm>
          <a:custGeom>
            <a:avLst/>
            <a:gdLst/>
            <a:ahLst/>
            <a:cxnLst/>
            <a:rect l="l" t="t" r="r" b="b"/>
            <a:pathLst>
              <a:path w="1533485" h="1669099">
                <a:moveTo>
                  <a:pt x="0" y="0"/>
                </a:moveTo>
                <a:lnTo>
                  <a:pt x="1533484" y="0"/>
                </a:lnTo>
                <a:lnTo>
                  <a:pt x="1533484" y="1669098"/>
                </a:lnTo>
                <a:lnTo>
                  <a:pt x="0" y="166909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ja-JP" altLang="en-US"/>
          </a:p>
        </p:txBody>
      </p:sp>
      <p:grpSp>
        <p:nvGrpSpPr>
          <p:cNvPr id="21" name="Group 21"/>
          <p:cNvGrpSpPr/>
          <p:nvPr/>
        </p:nvGrpSpPr>
        <p:grpSpPr>
          <a:xfrm rot="5400000">
            <a:off x="8586317" y="4977489"/>
            <a:ext cx="2969583" cy="939003"/>
            <a:chOff x="0" y="0"/>
            <a:chExt cx="782112" cy="247309"/>
          </a:xfrm>
        </p:grpSpPr>
        <p:sp>
          <p:nvSpPr>
            <p:cNvPr id="22" name="Freeform 22"/>
            <p:cNvSpPr/>
            <p:nvPr/>
          </p:nvSpPr>
          <p:spPr>
            <a:xfrm>
              <a:off x="0" y="0"/>
              <a:ext cx="782112" cy="247309"/>
            </a:xfrm>
            <a:custGeom>
              <a:avLst/>
              <a:gdLst/>
              <a:ahLst/>
              <a:cxnLst/>
              <a:rect l="l" t="t" r="r" b="b"/>
              <a:pathLst>
                <a:path w="782112" h="247309">
                  <a:moveTo>
                    <a:pt x="391056" y="0"/>
                  </a:moveTo>
                  <a:lnTo>
                    <a:pt x="782112" y="247309"/>
                  </a:lnTo>
                  <a:lnTo>
                    <a:pt x="0" y="247309"/>
                  </a:lnTo>
                  <a:lnTo>
                    <a:pt x="391056" y="0"/>
                  </a:lnTo>
                  <a:close/>
                </a:path>
              </a:pathLst>
            </a:custGeom>
            <a:solidFill>
              <a:srgbClr val="DBEDF1"/>
            </a:solidFill>
          </p:spPr>
          <p:txBody>
            <a:bodyPr/>
            <a:lstStyle/>
            <a:p>
              <a:endParaRPr lang="ja-JP" altLang="en-US"/>
            </a:p>
          </p:txBody>
        </p:sp>
        <p:sp>
          <p:nvSpPr>
            <p:cNvPr id="23" name="TextBox 23"/>
            <p:cNvSpPr txBox="1"/>
            <p:nvPr/>
          </p:nvSpPr>
          <p:spPr>
            <a:xfrm>
              <a:off x="122205" y="76722"/>
              <a:ext cx="537702" cy="152922"/>
            </a:xfrm>
            <a:prstGeom prst="rect">
              <a:avLst/>
            </a:prstGeom>
          </p:spPr>
          <p:txBody>
            <a:bodyPr lIns="50800" tIns="50800" rIns="50800" bIns="50800" rtlCol="0" anchor="ctr"/>
            <a:lstStyle/>
            <a:p>
              <a:pPr algn="ctr">
                <a:lnSpc>
                  <a:spcPts val="2713"/>
                </a:lnSpc>
              </a:pPr>
              <a:endParaRPr/>
            </a:p>
          </p:txBody>
        </p:sp>
      </p:grpSp>
      <p:sp>
        <p:nvSpPr>
          <p:cNvPr id="24" name="Freeform 24"/>
          <p:cNvSpPr/>
          <p:nvPr/>
        </p:nvSpPr>
        <p:spPr>
          <a:xfrm>
            <a:off x="7328553" y="5632749"/>
            <a:ext cx="1363026" cy="1153461"/>
          </a:xfrm>
          <a:custGeom>
            <a:avLst/>
            <a:gdLst/>
            <a:ahLst/>
            <a:cxnLst/>
            <a:rect l="l" t="t" r="r" b="b"/>
            <a:pathLst>
              <a:path w="1363026" h="1153461">
                <a:moveTo>
                  <a:pt x="0" y="0"/>
                </a:moveTo>
                <a:lnTo>
                  <a:pt x="1363026" y="0"/>
                </a:lnTo>
                <a:lnTo>
                  <a:pt x="1363026" y="1153461"/>
                </a:lnTo>
                <a:lnTo>
                  <a:pt x="0" y="115346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ja-JP" altLang="en-US"/>
          </a:p>
        </p:txBody>
      </p:sp>
      <p:grpSp>
        <p:nvGrpSpPr>
          <p:cNvPr id="25" name="Group 25"/>
          <p:cNvGrpSpPr/>
          <p:nvPr/>
        </p:nvGrpSpPr>
        <p:grpSpPr>
          <a:xfrm rot="5400000">
            <a:off x="8684692" y="8123541"/>
            <a:ext cx="2772833" cy="939003"/>
            <a:chOff x="0" y="0"/>
            <a:chExt cx="730294" cy="247309"/>
          </a:xfrm>
        </p:grpSpPr>
        <p:sp>
          <p:nvSpPr>
            <p:cNvPr id="26" name="Freeform 26"/>
            <p:cNvSpPr/>
            <p:nvPr/>
          </p:nvSpPr>
          <p:spPr>
            <a:xfrm>
              <a:off x="0" y="0"/>
              <a:ext cx="730294" cy="247309"/>
            </a:xfrm>
            <a:custGeom>
              <a:avLst/>
              <a:gdLst/>
              <a:ahLst/>
              <a:cxnLst/>
              <a:rect l="l" t="t" r="r" b="b"/>
              <a:pathLst>
                <a:path w="730294" h="247309">
                  <a:moveTo>
                    <a:pt x="365147" y="0"/>
                  </a:moveTo>
                  <a:lnTo>
                    <a:pt x="730294" y="247309"/>
                  </a:lnTo>
                  <a:lnTo>
                    <a:pt x="0" y="247309"/>
                  </a:lnTo>
                  <a:lnTo>
                    <a:pt x="365147" y="0"/>
                  </a:lnTo>
                  <a:close/>
                </a:path>
              </a:pathLst>
            </a:custGeom>
            <a:solidFill>
              <a:srgbClr val="C2D3C5"/>
            </a:solidFill>
          </p:spPr>
          <p:txBody>
            <a:bodyPr/>
            <a:lstStyle/>
            <a:p>
              <a:endParaRPr lang="ja-JP" altLang="en-US"/>
            </a:p>
          </p:txBody>
        </p:sp>
        <p:sp>
          <p:nvSpPr>
            <p:cNvPr id="27" name="TextBox 27"/>
            <p:cNvSpPr txBox="1"/>
            <p:nvPr/>
          </p:nvSpPr>
          <p:spPr>
            <a:xfrm>
              <a:off x="114108" y="76722"/>
              <a:ext cx="502077" cy="152922"/>
            </a:xfrm>
            <a:prstGeom prst="rect">
              <a:avLst/>
            </a:prstGeom>
          </p:spPr>
          <p:txBody>
            <a:bodyPr lIns="50800" tIns="50800" rIns="50800" bIns="50800" rtlCol="0" anchor="ctr"/>
            <a:lstStyle/>
            <a:p>
              <a:pPr algn="ctr">
                <a:lnSpc>
                  <a:spcPts val="2713"/>
                </a:lnSpc>
              </a:pPr>
              <a:endParaRPr/>
            </a:p>
          </p:txBody>
        </p:sp>
      </p:grpSp>
      <p:sp>
        <p:nvSpPr>
          <p:cNvPr id="28" name="Freeform 28"/>
          <p:cNvSpPr/>
          <p:nvPr/>
        </p:nvSpPr>
        <p:spPr>
          <a:xfrm>
            <a:off x="7328553" y="8784924"/>
            <a:ext cx="1320293" cy="1059535"/>
          </a:xfrm>
          <a:custGeom>
            <a:avLst/>
            <a:gdLst/>
            <a:ahLst/>
            <a:cxnLst/>
            <a:rect l="l" t="t" r="r" b="b"/>
            <a:pathLst>
              <a:path w="1320293" h="1059535">
                <a:moveTo>
                  <a:pt x="0" y="0"/>
                </a:moveTo>
                <a:lnTo>
                  <a:pt x="1320293" y="0"/>
                </a:lnTo>
                <a:lnTo>
                  <a:pt x="1320293" y="1059535"/>
                </a:lnTo>
                <a:lnTo>
                  <a:pt x="0" y="105953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ja-JP" altLang="en-US"/>
          </a:p>
        </p:txBody>
      </p:sp>
      <p:grpSp>
        <p:nvGrpSpPr>
          <p:cNvPr id="29" name="Group 29"/>
          <p:cNvGrpSpPr/>
          <p:nvPr/>
        </p:nvGrpSpPr>
        <p:grpSpPr>
          <a:xfrm>
            <a:off x="480316" y="3927995"/>
            <a:ext cx="4874029" cy="6007574"/>
            <a:chOff x="0" y="0"/>
            <a:chExt cx="1283695" cy="1582242"/>
          </a:xfrm>
        </p:grpSpPr>
        <p:sp>
          <p:nvSpPr>
            <p:cNvPr id="30" name="Freeform 30"/>
            <p:cNvSpPr/>
            <p:nvPr/>
          </p:nvSpPr>
          <p:spPr>
            <a:xfrm>
              <a:off x="0" y="0"/>
              <a:ext cx="1283695" cy="1582242"/>
            </a:xfrm>
            <a:custGeom>
              <a:avLst/>
              <a:gdLst/>
              <a:ahLst/>
              <a:cxnLst/>
              <a:rect l="l" t="t" r="r" b="b"/>
              <a:pathLst>
                <a:path w="1283695" h="1582242">
                  <a:moveTo>
                    <a:pt x="0" y="0"/>
                  </a:moveTo>
                  <a:lnTo>
                    <a:pt x="1283695" y="0"/>
                  </a:lnTo>
                  <a:lnTo>
                    <a:pt x="1283695" y="1582242"/>
                  </a:lnTo>
                  <a:lnTo>
                    <a:pt x="0" y="1582242"/>
                  </a:lnTo>
                  <a:close/>
                </a:path>
              </a:pathLst>
            </a:custGeom>
            <a:solidFill>
              <a:srgbClr val="FFF5CE"/>
            </a:solidFill>
          </p:spPr>
          <p:txBody>
            <a:bodyPr/>
            <a:lstStyle/>
            <a:p>
              <a:endParaRPr lang="ja-JP" altLang="en-US"/>
            </a:p>
          </p:txBody>
        </p:sp>
        <p:sp>
          <p:nvSpPr>
            <p:cNvPr id="31" name="TextBox 31"/>
            <p:cNvSpPr txBox="1"/>
            <p:nvPr/>
          </p:nvSpPr>
          <p:spPr>
            <a:xfrm>
              <a:off x="0" y="-38100"/>
              <a:ext cx="1283695" cy="1620342"/>
            </a:xfrm>
            <a:prstGeom prst="rect">
              <a:avLst/>
            </a:prstGeom>
          </p:spPr>
          <p:txBody>
            <a:bodyPr lIns="50800" tIns="50800" rIns="50800" bIns="50800" rtlCol="0" anchor="ctr"/>
            <a:lstStyle/>
            <a:p>
              <a:pPr algn="ctr">
                <a:lnSpc>
                  <a:spcPts val="2713"/>
                </a:lnSpc>
              </a:pPr>
              <a:endParaRPr/>
            </a:p>
          </p:txBody>
        </p:sp>
      </p:grpSp>
      <p:sp>
        <p:nvSpPr>
          <p:cNvPr id="32" name="Freeform 32"/>
          <p:cNvSpPr/>
          <p:nvPr/>
        </p:nvSpPr>
        <p:spPr>
          <a:xfrm>
            <a:off x="847619" y="5141462"/>
            <a:ext cx="3973180" cy="3580640"/>
          </a:xfrm>
          <a:custGeom>
            <a:avLst/>
            <a:gdLst/>
            <a:ahLst/>
            <a:cxnLst/>
            <a:rect l="l" t="t" r="r" b="b"/>
            <a:pathLst>
              <a:path w="3973180" h="3580640">
                <a:moveTo>
                  <a:pt x="0" y="0"/>
                </a:moveTo>
                <a:lnTo>
                  <a:pt x="3973180" y="0"/>
                </a:lnTo>
                <a:lnTo>
                  <a:pt x="3973180" y="3580640"/>
                </a:lnTo>
                <a:lnTo>
                  <a:pt x="0" y="3580640"/>
                </a:lnTo>
                <a:lnTo>
                  <a:pt x="0" y="0"/>
                </a:lnTo>
                <a:close/>
              </a:path>
            </a:pathLst>
          </a:custGeom>
          <a:blipFill>
            <a:blip r:embed="rId12"/>
            <a:stretch>
              <a:fillRect b="-10962"/>
            </a:stretch>
          </a:blipFill>
        </p:spPr>
        <p:txBody>
          <a:bodyPr/>
          <a:lstStyle/>
          <a:p>
            <a:endParaRPr lang="ja-JP" altLang="en-US"/>
          </a:p>
        </p:txBody>
      </p:sp>
      <p:sp>
        <p:nvSpPr>
          <p:cNvPr id="33" name="TextBox 33"/>
          <p:cNvSpPr txBox="1"/>
          <p:nvPr/>
        </p:nvSpPr>
        <p:spPr>
          <a:xfrm>
            <a:off x="421555" y="414137"/>
            <a:ext cx="9079196" cy="614563"/>
          </a:xfrm>
          <a:prstGeom prst="rect">
            <a:avLst/>
          </a:prstGeom>
        </p:spPr>
        <p:txBody>
          <a:bodyPr lIns="0" tIns="0" rIns="0" bIns="0" rtlCol="0" anchor="t">
            <a:spAutoFit/>
          </a:bodyPr>
          <a:lstStyle/>
          <a:p>
            <a:pPr algn="l">
              <a:lnSpc>
                <a:spcPts val="5065"/>
              </a:lnSpc>
            </a:pPr>
            <a:r>
              <a:rPr lang="en-US" sz="3618">
                <a:solidFill>
                  <a:srgbClr val="FFFFFF"/>
                </a:solidFill>
                <a:latin typeface="League Spartan"/>
                <a:ea typeface="League Spartan"/>
                <a:cs typeface="League Spartan"/>
                <a:sym typeface="League Spartan"/>
              </a:rPr>
              <a:t>Save mother Mae Kong GG 2123767</a:t>
            </a:r>
          </a:p>
        </p:txBody>
      </p:sp>
      <p:sp>
        <p:nvSpPr>
          <p:cNvPr id="34" name="TextBox 34"/>
          <p:cNvSpPr txBox="1"/>
          <p:nvPr/>
        </p:nvSpPr>
        <p:spPr>
          <a:xfrm>
            <a:off x="10311568" y="5392741"/>
            <a:ext cx="2485034" cy="1149106"/>
          </a:xfrm>
          <a:prstGeom prst="rect">
            <a:avLst/>
          </a:prstGeom>
        </p:spPr>
        <p:txBody>
          <a:bodyPr lIns="0" tIns="0" rIns="0" bIns="0" rtlCol="0" anchor="t">
            <a:spAutoFit/>
          </a:bodyPr>
          <a:lstStyle/>
          <a:p>
            <a:pPr algn="ctr">
              <a:lnSpc>
                <a:spcPts val="4627"/>
              </a:lnSpc>
            </a:pPr>
            <a:r>
              <a:rPr lang="en-US" sz="3643" b="1" spc="-200">
                <a:solidFill>
                  <a:srgbClr val="000000"/>
                </a:solidFill>
                <a:latin typeface="ヒカリ角ゴ Bold"/>
                <a:ea typeface="ヒカリ角ゴ Bold"/>
                <a:cs typeface="ヒカリ角ゴ Bold"/>
                <a:sym typeface="ヒカリ角ゴ Bold"/>
              </a:rPr>
              <a:t>持続可能</a:t>
            </a:r>
          </a:p>
          <a:p>
            <a:pPr algn="ctr">
              <a:lnSpc>
                <a:spcPts val="4627"/>
              </a:lnSpc>
            </a:pPr>
            <a:r>
              <a:rPr lang="en-US" sz="3643" b="1" spc="-200">
                <a:solidFill>
                  <a:srgbClr val="000000"/>
                </a:solidFill>
                <a:latin typeface="ヒカリ角ゴ Bold"/>
                <a:ea typeface="ヒカリ角ゴ Bold"/>
                <a:cs typeface="ヒカリ角ゴ Bold"/>
                <a:sym typeface="ヒカリ角ゴ Bold"/>
              </a:rPr>
              <a:t>な事業</a:t>
            </a:r>
          </a:p>
        </p:txBody>
      </p:sp>
      <p:sp>
        <p:nvSpPr>
          <p:cNvPr id="35" name="TextBox 35"/>
          <p:cNvSpPr txBox="1"/>
          <p:nvPr/>
        </p:nvSpPr>
        <p:spPr>
          <a:xfrm>
            <a:off x="4883802" y="1547532"/>
            <a:ext cx="4092665" cy="1514835"/>
          </a:xfrm>
          <a:prstGeom prst="rect">
            <a:avLst/>
          </a:prstGeom>
        </p:spPr>
        <p:txBody>
          <a:bodyPr lIns="0" tIns="0" rIns="0" bIns="0" rtlCol="0" anchor="t">
            <a:spAutoFit/>
          </a:bodyPr>
          <a:lstStyle/>
          <a:p>
            <a:pPr algn="ctr">
              <a:lnSpc>
                <a:spcPts val="5267"/>
              </a:lnSpc>
            </a:pPr>
            <a:r>
              <a:rPr lang="en-US" sz="4115" b="1">
                <a:solidFill>
                  <a:srgbClr val="FFFFFF"/>
                </a:solidFill>
                <a:latin typeface="ヒラギノ角ゴシック Bold"/>
                <a:ea typeface="ヒラギノ角ゴシック Bold"/>
                <a:cs typeface="ヒラギノ角ゴシック Bold"/>
                <a:sym typeface="ヒラギノ角ゴシック Bold"/>
              </a:rPr>
              <a:t>タイ東北</a:t>
            </a:r>
          </a:p>
          <a:p>
            <a:pPr algn="ctr">
              <a:lnSpc>
                <a:spcPts val="5267"/>
              </a:lnSpc>
            </a:pPr>
            <a:r>
              <a:rPr lang="en-US" sz="4115" b="1">
                <a:solidFill>
                  <a:srgbClr val="FFFFFF"/>
                </a:solidFill>
                <a:latin typeface="ヒラギノ角ゴシック Bold"/>
                <a:ea typeface="ヒラギノ角ゴシック Bold"/>
                <a:cs typeface="ヒラギノ角ゴシック Bold"/>
                <a:sym typeface="ヒラギノ角ゴシック Bold"/>
              </a:rPr>
              <a:t>3340地区</a:t>
            </a:r>
          </a:p>
        </p:txBody>
      </p:sp>
      <p:sp>
        <p:nvSpPr>
          <p:cNvPr id="36" name="TextBox 36"/>
          <p:cNvSpPr txBox="1"/>
          <p:nvPr/>
        </p:nvSpPr>
        <p:spPr>
          <a:xfrm>
            <a:off x="808665" y="1973112"/>
            <a:ext cx="4075137" cy="682725"/>
          </a:xfrm>
          <a:prstGeom prst="rect">
            <a:avLst/>
          </a:prstGeom>
        </p:spPr>
        <p:txBody>
          <a:bodyPr lIns="0" tIns="0" rIns="0" bIns="0" rtlCol="0" anchor="t">
            <a:spAutoFit/>
          </a:bodyPr>
          <a:lstStyle/>
          <a:p>
            <a:pPr algn="ctr">
              <a:lnSpc>
                <a:spcPts val="4361"/>
              </a:lnSpc>
              <a:spcBef>
                <a:spcPct val="0"/>
              </a:spcBef>
            </a:pPr>
            <a:r>
              <a:rPr lang="en-US" sz="3114" b="1">
                <a:solidFill>
                  <a:srgbClr val="FFFFFF"/>
                </a:solidFill>
                <a:latin typeface="ヒラギノ角ゴシック Bold"/>
                <a:ea typeface="ヒラギノ角ゴシック Bold"/>
                <a:cs typeface="ヒラギノ角ゴシック Bold"/>
                <a:sym typeface="ヒラギノ角ゴシック Bold"/>
              </a:rPr>
              <a:t>グローバル補助金事業 </a:t>
            </a:r>
          </a:p>
        </p:txBody>
      </p:sp>
      <p:sp>
        <p:nvSpPr>
          <p:cNvPr id="37" name="TextBox 37"/>
          <p:cNvSpPr txBox="1"/>
          <p:nvPr/>
        </p:nvSpPr>
        <p:spPr>
          <a:xfrm>
            <a:off x="8878332" y="1595255"/>
            <a:ext cx="3918271" cy="1514835"/>
          </a:xfrm>
          <a:prstGeom prst="rect">
            <a:avLst/>
          </a:prstGeom>
        </p:spPr>
        <p:txBody>
          <a:bodyPr lIns="0" tIns="0" rIns="0" bIns="0" rtlCol="0" anchor="t">
            <a:spAutoFit/>
          </a:bodyPr>
          <a:lstStyle/>
          <a:p>
            <a:pPr algn="ctr">
              <a:lnSpc>
                <a:spcPts val="5267"/>
              </a:lnSpc>
            </a:pPr>
            <a:r>
              <a:rPr lang="en-US" sz="4115" b="1">
                <a:solidFill>
                  <a:srgbClr val="FFFFFF"/>
                </a:solidFill>
                <a:latin typeface="ヒラギノ角ゴシック Bold"/>
                <a:ea typeface="ヒラギノ角ゴシック Bold"/>
                <a:cs typeface="ヒラギノ角ゴシック Bold"/>
                <a:sym typeface="ヒラギノ角ゴシック Bold"/>
              </a:rPr>
              <a:t>北海道西部</a:t>
            </a:r>
          </a:p>
          <a:p>
            <a:pPr algn="ctr">
              <a:lnSpc>
                <a:spcPts val="5267"/>
              </a:lnSpc>
            </a:pPr>
            <a:r>
              <a:rPr lang="en-US" sz="4115" b="1">
                <a:solidFill>
                  <a:srgbClr val="FFFFFF"/>
                </a:solidFill>
                <a:latin typeface="ヒラギノ角ゴシック Bold"/>
                <a:ea typeface="ヒラギノ角ゴシック Bold"/>
                <a:cs typeface="ヒラギノ角ゴシック Bold"/>
                <a:sym typeface="ヒラギノ角ゴシック Bold"/>
              </a:rPr>
              <a:t>2510地区 </a:t>
            </a:r>
          </a:p>
        </p:txBody>
      </p:sp>
      <p:sp>
        <p:nvSpPr>
          <p:cNvPr id="38" name="TextBox 38"/>
          <p:cNvSpPr txBox="1"/>
          <p:nvPr/>
        </p:nvSpPr>
        <p:spPr>
          <a:xfrm>
            <a:off x="6106758" y="4050783"/>
            <a:ext cx="3846331" cy="1429566"/>
          </a:xfrm>
          <a:prstGeom prst="rect">
            <a:avLst/>
          </a:prstGeom>
        </p:spPr>
        <p:txBody>
          <a:bodyPr lIns="0" tIns="0" rIns="0" bIns="0" rtlCol="0" anchor="t">
            <a:spAutoFit/>
          </a:bodyPr>
          <a:lstStyle/>
          <a:p>
            <a:pPr algn="ctr">
              <a:lnSpc>
                <a:spcPts val="3497"/>
              </a:lnSpc>
            </a:pPr>
            <a:r>
              <a:rPr lang="en-US" sz="2732" b="1" spc="-90">
                <a:solidFill>
                  <a:srgbClr val="000000"/>
                </a:solidFill>
                <a:latin typeface="ヒラギノ角ゴシック Bold"/>
                <a:ea typeface="ヒラギノ角ゴシック Bold"/>
                <a:cs typeface="ヒラギノ角ゴシック Bold"/>
                <a:sym typeface="ヒラギノ角ゴシック Bold"/>
              </a:rPr>
              <a:t>地域代表者、次世代へ「環境教育」「広報活動」による周知</a:t>
            </a:r>
          </a:p>
        </p:txBody>
      </p:sp>
      <p:sp>
        <p:nvSpPr>
          <p:cNvPr id="39" name="TextBox 39"/>
          <p:cNvSpPr txBox="1"/>
          <p:nvPr/>
        </p:nvSpPr>
        <p:spPr>
          <a:xfrm>
            <a:off x="6220977" y="7165239"/>
            <a:ext cx="3399681" cy="1467285"/>
          </a:xfrm>
          <a:prstGeom prst="rect">
            <a:avLst/>
          </a:prstGeom>
        </p:spPr>
        <p:txBody>
          <a:bodyPr lIns="0" tIns="0" rIns="0" bIns="0" rtlCol="0" anchor="t">
            <a:spAutoFit/>
          </a:bodyPr>
          <a:lstStyle/>
          <a:p>
            <a:pPr algn="ctr">
              <a:lnSpc>
                <a:spcPts val="3545"/>
              </a:lnSpc>
            </a:pPr>
            <a:r>
              <a:rPr lang="en-US" sz="2769" b="1">
                <a:solidFill>
                  <a:srgbClr val="000000"/>
                </a:solidFill>
                <a:latin typeface="ヒラギノ角ゴシック Bold"/>
                <a:ea typeface="ヒラギノ角ゴシック Bold"/>
                <a:cs typeface="ヒラギノ角ゴシック Bold"/>
                <a:sym typeface="ヒラギノ角ゴシック Bold"/>
              </a:rPr>
              <a:t>リサイクル率や</a:t>
            </a:r>
          </a:p>
          <a:p>
            <a:pPr algn="ctr">
              <a:lnSpc>
                <a:spcPts val="3545"/>
              </a:lnSpc>
            </a:pPr>
            <a:r>
              <a:rPr lang="en-US" sz="2769" b="1">
                <a:solidFill>
                  <a:srgbClr val="000000"/>
                </a:solidFill>
                <a:latin typeface="ヒラギノ角ゴシック Bold"/>
                <a:ea typeface="ヒラギノ角ゴシック Bold"/>
                <a:cs typeface="ヒラギノ角ゴシック Bold"/>
                <a:sym typeface="ヒラギノ角ゴシック Bold"/>
              </a:rPr>
              <a:t>川の水質の変化など</a:t>
            </a:r>
          </a:p>
          <a:p>
            <a:pPr algn="ctr">
              <a:lnSpc>
                <a:spcPts val="3545"/>
              </a:lnSpc>
            </a:pPr>
            <a:r>
              <a:rPr lang="en-US" sz="2769" b="1">
                <a:solidFill>
                  <a:srgbClr val="000000"/>
                </a:solidFill>
                <a:latin typeface="ヒラギノ角ゴシック Bold"/>
                <a:ea typeface="ヒラギノ角ゴシック Bold"/>
                <a:cs typeface="ヒラギノ角ゴシック Bold"/>
                <a:sym typeface="ヒラギノ角ゴシック Bold"/>
              </a:rPr>
              <a:t> 「測定可能な事業」 </a:t>
            </a:r>
          </a:p>
        </p:txBody>
      </p:sp>
      <p:sp>
        <p:nvSpPr>
          <p:cNvPr id="40" name="TextBox 40"/>
          <p:cNvSpPr txBox="1"/>
          <p:nvPr/>
        </p:nvSpPr>
        <p:spPr>
          <a:xfrm>
            <a:off x="570732" y="5423199"/>
            <a:ext cx="1196206" cy="601035"/>
          </a:xfrm>
          <a:prstGeom prst="rect">
            <a:avLst/>
          </a:prstGeom>
        </p:spPr>
        <p:txBody>
          <a:bodyPr lIns="0" tIns="0" rIns="0" bIns="0" rtlCol="0" anchor="t">
            <a:spAutoFit/>
          </a:bodyPr>
          <a:lstStyle/>
          <a:p>
            <a:pPr algn="ctr">
              <a:lnSpc>
                <a:spcPts val="2093"/>
              </a:lnSpc>
            </a:pPr>
            <a:r>
              <a:rPr lang="en-US" sz="1938" b="1">
                <a:solidFill>
                  <a:srgbClr val="000000"/>
                </a:solidFill>
                <a:latin typeface="ヒラギノ角ゴシック Bold"/>
                <a:ea typeface="ヒラギノ角ゴシック Bold"/>
                <a:cs typeface="ヒラギノ角ゴシック Bold"/>
                <a:sym typeface="ヒラギノ角ゴシック Bold"/>
              </a:rPr>
              <a:t>リサイクル</a:t>
            </a:r>
          </a:p>
          <a:p>
            <a:pPr algn="ctr">
              <a:lnSpc>
                <a:spcPts val="2093"/>
              </a:lnSpc>
            </a:pPr>
            <a:r>
              <a:rPr lang="en-US" sz="1938" b="1">
                <a:solidFill>
                  <a:srgbClr val="000000"/>
                </a:solidFill>
                <a:latin typeface="ヒラギノ角ゴシック Bold"/>
                <a:ea typeface="ヒラギノ角ゴシック Bold"/>
                <a:cs typeface="ヒラギノ角ゴシック Bold"/>
                <a:sym typeface="ヒラギノ角ゴシック Bold"/>
              </a:rPr>
              <a:t>BOX設置</a:t>
            </a:r>
          </a:p>
        </p:txBody>
      </p:sp>
      <p:sp>
        <p:nvSpPr>
          <p:cNvPr id="41" name="TextBox 41"/>
          <p:cNvSpPr txBox="1"/>
          <p:nvPr/>
        </p:nvSpPr>
        <p:spPr>
          <a:xfrm>
            <a:off x="2430589" y="4855662"/>
            <a:ext cx="1230660" cy="624688"/>
          </a:xfrm>
          <a:prstGeom prst="rect">
            <a:avLst/>
          </a:prstGeom>
        </p:spPr>
        <p:txBody>
          <a:bodyPr lIns="0" tIns="0" rIns="0" bIns="0" rtlCol="0" anchor="t">
            <a:spAutoFit/>
          </a:bodyPr>
          <a:lstStyle/>
          <a:p>
            <a:pPr algn="ctr">
              <a:lnSpc>
                <a:spcPts val="2131"/>
              </a:lnSpc>
            </a:pPr>
            <a:r>
              <a:rPr lang="en-US" sz="1938" b="1">
                <a:solidFill>
                  <a:srgbClr val="000000"/>
                </a:solidFill>
                <a:latin typeface="ヒラギノ角ゴシック Bold"/>
                <a:ea typeface="ヒラギノ角ゴシック Bold"/>
                <a:cs typeface="ヒラギノ角ゴシック Bold"/>
                <a:sym typeface="ヒラギノ角ゴシック Bold"/>
              </a:rPr>
              <a:t>リサイクル</a:t>
            </a:r>
          </a:p>
          <a:p>
            <a:pPr algn="ctr">
              <a:lnSpc>
                <a:spcPts val="2131"/>
              </a:lnSpc>
            </a:pPr>
            <a:r>
              <a:rPr lang="en-US" sz="1938" b="1">
                <a:solidFill>
                  <a:srgbClr val="000000"/>
                </a:solidFill>
                <a:latin typeface="ヒラギノ角ゴシック Bold"/>
                <a:ea typeface="ヒラギノ角ゴシック Bold"/>
                <a:cs typeface="ヒラギノ角ゴシック Bold"/>
                <a:sym typeface="ヒラギノ角ゴシック Bold"/>
              </a:rPr>
              <a:t>車両で回収</a:t>
            </a:r>
          </a:p>
        </p:txBody>
      </p:sp>
      <p:sp>
        <p:nvSpPr>
          <p:cNvPr id="42" name="TextBox 42"/>
          <p:cNvSpPr txBox="1"/>
          <p:nvPr/>
        </p:nvSpPr>
        <p:spPr>
          <a:xfrm>
            <a:off x="4511160" y="5845068"/>
            <a:ext cx="738411" cy="652623"/>
          </a:xfrm>
          <a:prstGeom prst="rect">
            <a:avLst/>
          </a:prstGeom>
        </p:spPr>
        <p:txBody>
          <a:bodyPr lIns="0" tIns="0" rIns="0" bIns="0" rtlCol="0" anchor="t">
            <a:spAutoFit/>
          </a:bodyPr>
          <a:lstStyle/>
          <a:p>
            <a:pPr algn="ctr">
              <a:lnSpc>
                <a:spcPts val="2286"/>
              </a:lnSpc>
            </a:pPr>
            <a:r>
              <a:rPr lang="en-US" sz="1938" b="1">
                <a:solidFill>
                  <a:srgbClr val="000000"/>
                </a:solidFill>
                <a:latin typeface="ヒラギノ角ゴシック Bold"/>
                <a:ea typeface="ヒラギノ角ゴシック Bold"/>
                <a:cs typeface="ヒラギノ角ゴシック Bold"/>
                <a:sym typeface="ヒラギノ角ゴシック Bold"/>
              </a:rPr>
              <a:t>回収品</a:t>
            </a:r>
          </a:p>
          <a:p>
            <a:pPr algn="ctr">
              <a:lnSpc>
                <a:spcPts val="2286"/>
              </a:lnSpc>
            </a:pPr>
            <a:r>
              <a:rPr lang="en-US" sz="1938" b="1">
                <a:solidFill>
                  <a:srgbClr val="000000"/>
                </a:solidFill>
                <a:latin typeface="ヒラギノ角ゴシック Bold"/>
                <a:ea typeface="ヒラギノ角ゴシック Bold"/>
                <a:cs typeface="ヒラギノ角ゴシック Bold"/>
                <a:sym typeface="ヒラギノ角ゴシック Bold"/>
              </a:rPr>
              <a:t>販売</a:t>
            </a:r>
          </a:p>
        </p:txBody>
      </p:sp>
      <p:sp>
        <p:nvSpPr>
          <p:cNvPr id="43" name="TextBox 43"/>
          <p:cNvSpPr txBox="1"/>
          <p:nvPr/>
        </p:nvSpPr>
        <p:spPr>
          <a:xfrm>
            <a:off x="3817323" y="8139681"/>
            <a:ext cx="984572" cy="417399"/>
          </a:xfrm>
          <a:prstGeom prst="rect">
            <a:avLst/>
          </a:prstGeom>
        </p:spPr>
        <p:txBody>
          <a:bodyPr lIns="0" tIns="0" rIns="0" bIns="0" rtlCol="0" anchor="t">
            <a:spAutoFit/>
          </a:bodyPr>
          <a:lstStyle/>
          <a:p>
            <a:pPr algn="ctr">
              <a:lnSpc>
                <a:spcPts val="2713"/>
              </a:lnSpc>
              <a:spcBef>
                <a:spcPct val="0"/>
              </a:spcBef>
            </a:pPr>
            <a:r>
              <a:rPr lang="en-US" sz="1938" b="1">
                <a:solidFill>
                  <a:srgbClr val="000000"/>
                </a:solidFill>
                <a:latin typeface="ヒラギノ角ゴシック Bold"/>
                <a:ea typeface="ヒラギノ角ゴシック Bold"/>
                <a:cs typeface="ヒラギノ角ゴシック Bold"/>
                <a:sym typeface="ヒラギノ角ゴシック Bold"/>
              </a:rPr>
              <a:t>資金獲得</a:t>
            </a:r>
          </a:p>
        </p:txBody>
      </p:sp>
      <p:sp>
        <p:nvSpPr>
          <p:cNvPr id="44" name="TextBox 44"/>
          <p:cNvSpPr txBox="1"/>
          <p:nvPr/>
        </p:nvSpPr>
        <p:spPr>
          <a:xfrm>
            <a:off x="1028700" y="8215125"/>
            <a:ext cx="984572" cy="417399"/>
          </a:xfrm>
          <a:prstGeom prst="rect">
            <a:avLst/>
          </a:prstGeom>
        </p:spPr>
        <p:txBody>
          <a:bodyPr lIns="0" tIns="0" rIns="0" bIns="0" rtlCol="0" anchor="t">
            <a:spAutoFit/>
          </a:bodyPr>
          <a:lstStyle/>
          <a:p>
            <a:pPr algn="ctr">
              <a:lnSpc>
                <a:spcPts val="2713"/>
              </a:lnSpc>
              <a:spcBef>
                <a:spcPct val="0"/>
              </a:spcBef>
            </a:pPr>
            <a:r>
              <a:rPr lang="en-US" sz="1938" b="1">
                <a:solidFill>
                  <a:srgbClr val="000000"/>
                </a:solidFill>
                <a:latin typeface="ヒラギノ角ゴシック Bold"/>
                <a:ea typeface="ヒラギノ角ゴシック Bold"/>
                <a:cs typeface="ヒラギノ角ゴシック Bold"/>
                <a:sym typeface="ヒラギノ角ゴシック Bold"/>
              </a:rPr>
              <a:t>維持管理</a:t>
            </a:r>
          </a:p>
        </p:txBody>
      </p:sp>
      <p:grpSp>
        <p:nvGrpSpPr>
          <p:cNvPr id="45" name="Group 45"/>
          <p:cNvGrpSpPr/>
          <p:nvPr/>
        </p:nvGrpSpPr>
        <p:grpSpPr>
          <a:xfrm rot="5400000">
            <a:off x="4329530" y="4933761"/>
            <a:ext cx="2969583" cy="939003"/>
            <a:chOff x="0" y="0"/>
            <a:chExt cx="782112" cy="247309"/>
          </a:xfrm>
        </p:grpSpPr>
        <p:sp>
          <p:nvSpPr>
            <p:cNvPr id="46" name="Freeform 46"/>
            <p:cNvSpPr/>
            <p:nvPr/>
          </p:nvSpPr>
          <p:spPr>
            <a:xfrm>
              <a:off x="0" y="0"/>
              <a:ext cx="782112" cy="247309"/>
            </a:xfrm>
            <a:custGeom>
              <a:avLst/>
              <a:gdLst/>
              <a:ahLst/>
              <a:cxnLst/>
              <a:rect l="l" t="t" r="r" b="b"/>
              <a:pathLst>
                <a:path w="782112" h="247309">
                  <a:moveTo>
                    <a:pt x="391056" y="0"/>
                  </a:moveTo>
                  <a:lnTo>
                    <a:pt x="782112" y="247309"/>
                  </a:lnTo>
                  <a:lnTo>
                    <a:pt x="0" y="247309"/>
                  </a:lnTo>
                  <a:lnTo>
                    <a:pt x="391056" y="0"/>
                  </a:lnTo>
                  <a:close/>
                </a:path>
              </a:pathLst>
            </a:custGeom>
            <a:solidFill>
              <a:srgbClr val="FFF5CE"/>
            </a:solidFill>
          </p:spPr>
          <p:txBody>
            <a:bodyPr/>
            <a:lstStyle/>
            <a:p>
              <a:endParaRPr lang="ja-JP" altLang="en-US"/>
            </a:p>
          </p:txBody>
        </p:sp>
        <p:sp>
          <p:nvSpPr>
            <p:cNvPr id="47" name="TextBox 47"/>
            <p:cNvSpPr txBox="1"/>
            <p:nvPr/>
          </p:nvSpPr>
          <p:spPr>
            <a:xfrm>
              <a:off x="122205" y="76722"/>
              <a:ext cx="537702" cy="152922"/>
            </a:xfrm>
            <a:prstGeom prst="rect">
              <a:avLst/>
            </a:prstGeom>
          </p:spPr>
          <p:txBody>
            <a:bodyPr lIns="50800" tIns="50800" rIns="50800" bIns="50800" rtlCol="0" anchor="ctr"/>
            <a:lstStyle/>
            <a:p>
              <a:pPr algn="ctr">
                <a:lnSpc>
                  <a:spcPts val="2713"/>
                </a:lnSpc>
              </a:pPr>
              <a:endParaRPr/>
            </a:p>
          </p:txBody>
        </p:sp>
      </p:grpSp>
      <p:grpSp>
        <p:nvGrpSpPr>
          <p:cNvPr id="48" name="Group 48"/>
          <p:cNvGrpSpPr/>
          <p:nvPr/>
        </p:nvGrpSpPr>
        <p:grpSpPr>
          <a:xfrm rot="5400000">
            <a:off x="4411741" y="8097104"/>
            <a:ext cx="2772833" cy="939003"/>
            <a:chOff x="0" y="0"/>
            <a:chExt cx="730294" cy="247309"/>
          </a:xfrm>
        </p:grpSpPr>
        <p:sp>
          <p:nvSpPr>
            <p:cNvPr id="49" name="Freeform 49"/>
            <p:cNvSpPr/>
            <p:nvPr/>
          </p:nvSpPr>
          <p:spPr>
            <a:xfrm>
              <a:off x="0" y="0"/>
              <a:ext cx="730294" cy="247309"/>
            </a:xfrm>
            <a:custGeom>
              <a:avLst/>
              <a:gdLst/>
              <a:ahLst/>
              <a:cxnLst/>
              <a:rect l="l" t="t" r="r" b="b"/>
              <a:pathLst>
                <a:path w="730294" h="247309">
                  <a:moveTo>
                    <a:pt x="365147" y="0"/>
                  </a:moveTo>
                  <a:lnTo>
                    <a:pt x="730294" y="247309"/>
                  </a:lnTo>
                  <a:lnTo>
                    <a:pt x="0" y="247309"/>
                  </a:lnTo>
                  <a:lnTo>
                    <a:pt x="365147" y="0"/>
                  </a:lnTo>
                  <a:close/>
                </a:path>
              </a:pathLst>
            </a:custGeom>
            <a:solidFill>
              <a:srgbClr val="FFF5CE"/>
            </a:solidFill>
          </p:spPr>
          <p:txBody>
            <a:bodyPr/>
            <a:lstStyle/>
            <a:p>
              <a:endParaRPr lang="ja-JP" altLang="en-US"/>
            </a:p>
          </p:txBody>
        </p:sp>
        <p:sp>
          <p:nvSpPr>
            <p:cNvPr id="50" name="TextBox 50"/>
            <p:cNvSpPr txBox="1"/>
            <p:nvPr/>
          </p:nvSpPr>
          <p:spPr>
            <a:xfrm>
              <a:off x="114108" y="76722"/>
              <a:ext cx="502077" cy="152922"/>
            </a:xfrm>
            <a:prstGeom prst="rect">
              <a:avLst/>
            </a:prstGeom>
          </p:spPr>
          <p:txBody>
            <a:bodyPr lIns="50800" tIns="50800" rIns="50800" bIns="50800" rtlCol="0" anchor="ctr"/>
            <a:lstStyle/>
            <a:p>
              <a:pPr algn="ctr">
                <a:lnSpc>
                  <a:spcPts val="2713"/>
                </a:lnSpc>
              </a:pPr>
              <a:endParaRPr/>
            </a:p>
          </p:txBody>
        </p:sp>
      </p:gr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ja-JP" altLang="en-US"/>
            </a:p>
          </p:txBody>
        </p:sp>
      </p:grpSp>
      <p:sp>
        <p:nvSpPr>
          <p:cNvPr id="4" name="TextBox 4"/>
          <p:cNvSpPr txBox="1"/>
          <p:nvPr/>
        </p:nvSpPr>
        <p:spPr>
          <a:xfrm>
            <a:off x="1588065" y="1077763"/>
            <a:ext cx="6260535" cy="1333955"/>
          </a:xfrm>
          <a:prstGeom prst="rect">
            <a:avLst/>
          </a:prstGeom>
        </p:spPr>
        <p:txBody>
          <a:bodyPr wrap="square" lIns="0" tIns="0" rIns="0" bIns="0" rtlCol="0" anchor="t">
            <a:spAutoFit/>
          </a:bodyPr>
          <a:lstStyle/>
          <a:p>
            <a:pPr algn="ctr">
              <a:lnSpc>
                <a:spcPts val="11304"/>
              </a:lnSpc>
            </a:pPr>
            <a:r>
              <a:rPr lang="en-US" sz="8073" b="1" dirty="0" err="1">
                <a:solidFill>
                  <a:srgbClr val="FFFFFF"/>
                </a:solidFill>
                <a:latin typeface="ヒカリ角ゴ Bold"/>
                <a:ea typeface="ヒカリ角ゴ Bold"/>
                <a:cs typeface="ヒカリ角ゴ Bold"/>
                <a:sym typeface="ヒカリ角ゴ Bold"/>
              </a:rPr>
              <a:t>メコン川</a:t>
            </a:r>
            <a:endParaRPr lang="en-US" sz="8073" b="1" dirty="0">
              <a:solidFill>
                <a:srgbClr val="FFFFFF"/>
              </a:solidFill>
              <a:latin typeface="ヒカリ角ゴ Bold"/>
              <a:ea typeface="ヒカリ角ゴ Bold"/>
              <a:cs typeface="ヒカリ角ゴ Bold"/>
              <a:sym typeface="ヒカリ角ゴ Bold"/>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sp>
        <p:nvSpPr>
          <p:cNvPr id="5" name="Freeform 5"/>
          <p:cNvSpPr/>
          <p:nvPr/>
        </p:nvSpPr>
        <p:spPr>
          <a:xfrm rot="-8296875">
            <a:off x="3587827" y="6215200"/>
            <a:ext cx="2112604" cy="1859092"/>
          </a:xfrm>
          <a:custGeom>
            <a:avLst/>
            <a:gdLst/>
            <a:ahLst/>
            <a:cxnLst/>
            <a:rect l="l" t="t" r="r" b="b"/>
            <a:pathLst>
              <a:path w="2112604" h="1859092">
                <a:moveTo>
                  <a:pt x="0" y="0"/>
                </a:moveTo>
                <a:lnTo>
                  <a:pt x="2112604" y="0"/>
                </a:lnTo>
                <a:lnTo>
                  <a:pt x="2112604" y="1859092"/>
                </a:lnTo>
                <a:lnTo>
                  <a:pt x="0" y="1859092"/>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ja-JP" altLang="en-US" dirty="0"/>
          </a:p>
        </p:txBody>
      </p:sp>
      <p:sp>
        <p:nvSpPr>
          <p:cNvPr id="6" name="Freeform 6"/>
          <p:cNvSpPr/>
          <p:nvPr/>
        </p:nvSpPr>
        <p:spPr>
          <a:xfrm>
            <a:off x="9844654" y="666750"/>
            <a:ext cx="7414646" cy="3890247"/>
          </a:xfrm>
          <a:custGeom>
            <a:avLst/>
            <a:gdLst/>
            <a:ahLst/>
            <a:cxnLst/>
            <a:rect l="l" t="t" r="r" b="b"/>
            <a:pathLst>
              <a:path w="7414646" h="3890247">
                <a:moveTo>
                  <a:pt x="0" y="0"/>
                </a:moveTo>
                <a:lnTo>
                  <a:pt x="7414646" y="0"/>
                </a:lnTo>
                <a:lnTo>
                  <a:pt x="7414646" y="3890247"/>
                </a:lnTo>
                <a:lnTo>
                  <a:pt x="0" y="3890247"/>
                </a:lnTo>
                <a:lnTo>
                  <a:pt x="0" y="0"/>
                </a:lnTo>
                <a:close/>
              </a:path>
            </a:pathLst>
          </a:custGeom>
          <a:blipFill>
            <a:blip r:embed="rId4"/>
            <a:stretch>
              <a:fillRect b="-27179"/>
            </a:stretch>
          </a:blipFill>
        </p:spPr>
        <p:txBody>
          <a:bodyPr/>
          <a:lstStyle/>
          <a:p>
            <a:endParaRPr lang="ja-JP" altLang="en-US"/>
          </a:p>
        </p:txBody>
      </p:sp>
      <p:sp>
        <p:nvSpPr>
          <p:cNvPr id="7" name="Freeform 7"/>
          <p:cNvSpPr/>
          <p:nvPr/>
        </p:nvSpPr>
        <p:spPr>
          <a:xfrm>
            <a:off x="932456" y="7389697"/>
            <a:ext cx="4360638" cy="2100152"/>
          </a:xfrm>
          <a:custGeom>
            <a:avLst/>
            <a:gdLst/>
            <a:ahLst/>
            <a:cxnLst/>
            <a:rect l="l" t="t" r="r" b="b"/>
            <a:pathLst>
              <a:path w="4360638" h="2100152">
                <a:moveTo>
                  <a:pt x="0" y="0"/>
                </a:moveTo>
                <a:lnTo>
                  <a:pt x="4360638" y="0"/>
                </a:lnTo>
                <a:lnTo>
                  <a:pt x="4360638" y="2100152"/>
                </a:lnTo>
                <a:lnTo>
                  <a:pt x="0" y="2100152"/>
                </a:lnTo>
                <a:lnTo>
                  <a:pt x="0" y="0"/>
                </a:lnTo>
                <a:close/>
              </a:path>
            </a:pathLst>
          </a:custGeom>
          <a:blipFill>
            <a:blip r:embed="rId5"/>
            <a:stretch>
              <a:fillRect t="-16794"/>
            </a:stretch>
          </a:blipFill>
        </p:spPr>
        <p:txBody>
          <a:bodyPr/>
          <a:lstStyle/>
          <a:p>
            <a:endParaRPr lang="ja-JP" altLang="en-US"/>
          </a:p>
        </p:txBody>
      </p:sp>
      <p:sp>
        <p:nvSpPr>
          <p:cNvPr id="8" name="Freeform 8"/>
          <p:cNvSpPr/>
          <p:nvPr/>
        </p:nvSpPr>
        <p:spPr>
          <a:xfrm>
            <a:off x="5576006" y="6210300"/>
            <a:ext cx="3585200" cy="3585200"/>
          </a:xfrm>
          <a:custGeom>
            <a:avLst/>
            <a:gdLst/>
            <a:ahLst/>
            <a:cxnLst/>
            <a:rect l="l" t="t" r="r" b="b"/>
            <a:pathLst>
              <a:path w="3585200" h="3585200">
                <a:moveTo>
                  <a:pt x="0" y="0"/>
                </a:moveTo>
                <a:lnTo>
                  <a:pt x="3585200" y="0"/>
                </a:lnTo>
                <a:lnTo>
                  <a:pt x="3585200" y="3585200"/>
                </a:lnTo>
                <a:lnTo>
                  <a:pt x="0" y="35852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ja-JP" altLang="en-US"/>
          </a:p>
        </p:txBody>
      </p:sp>
      <p:sp>
        <p:nvSpPr>
          <p:cNvPr id="9" name="Freeform 9"/>
          <p:cNvSpPr/>
          <p:nvPr/>
        </p:nvSpPr>
        <p:spPr>
          <a:xfrm>
            <a:off x="9844654" y="4818308"/>
            <a:ext cx="7627806" cy="4567635"/>
          </a:xfrm>
          <a:custGeom>
            <a:avLst/>
            <a:gdLst/>
            <a:ahLst/>
            <a:cxnLst/>
            <a:rect l="l" t="t" r="r" b="b"/>
            <a:pathLst>
              <a:path w="7627806" h="4567635">
                <a:moveTo>
                  <a:pt x="0" y="0"/>
                </a:moveTo>
                <a:lnTo>
                  <a:pt x="7627806" y="0"/>
                </a:lnTo>
                <a:lnTo>
                  <a:pt x="7627806" y="4567635"/>
                </a:lnTo>
                <a:lnTo>
                  <a:pt x="0" y="4567635"/>
                </a:lnTo>
                <a:lnTo>
                  <a:pt x="0" y="0"/>
                </a:lnTo>
                <a:close/>
              </a:path>
            </a:pathLst>
          </a:custGeom>
          <a:blipFill>
            <a:blip r:embed="rId8"/>
            <a:stretch>
              <a:fillRect t="-4479" b="-20976"/>
            </a:stretch>
          </a:blipFill>
        </p:spPr>
        <p:txBody>
          <a:bodyPr/>
          <a:lstStyle/>
          <a:p>
            <a:endParaRPr lang="ja-JP" altLang="en-US"/>
          </a:p>
        </p:txBody>
      </p:sp>
      <p:grpSp>
        <p:nvGrpSpPr>
          <p:cNvPr id="10" name="Group 10"/>
          <p:cNvGrpSpPr/>
          <p:nvPr/>
        </p:nvGrpSpPr>
        <p:grpSpPr>
          <a:xfrm>
            <a:off x="912791" y="205220"/>
            <a:ext cx="8721276" cy="6363614"/>
            <a:chOff x="0" y="-95249"/>
            <a:chExt cx="11628368" cy="8484819"/>
          </a:xfrm>
        </p:grpSpPr>
        <p:sp>
          <p:nvSpPr>
            <p:cNvPr id="11" name="TextBox 11"/>
            <p:cNvSpPr txBox="1"/>
            <p:nvPr/>
          </p:nvSpPr>
          <p:spPr>
            <a:xfrm>
              <a:off x="0" y="-95249"/>
              <a:ext cx="11628368" cy="1855380"/>
            </a:xfrm>
            <a:prstGeom prst="rect">
              <a:avLst/>
            </a:prstGeom>
          </p:spPr>
          <p:txBody>
            <a:bodyPr lIns="0" tIns="0" rIns="0" bIns="0" rtlCol="0" anchor="t">
              <a:spAutoFit/>
            </a:bodyPr>
            <a:lstStyle/>
            <a:p>
              <a:pPr marL="0" lvl="0" indent="0" algn="l">
                <a:lnSpc>
                  <a:spcPts val="12637"/>
                </a:lnSpc>
              </a:pPr>
              <a:r>
                <a:rPr lang="en-US" sz="9720" spc="-291" dirty="0" err="1">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rPr>
                <a:t>母なる川の現状</a:t>
              </a:r>
              <a:endParaRPr lang="en-US" sz="9720" spc="-291" dirty="0">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endParaRPr>
            </a:p>
          </p:txBody>
        </p:sp>
        <p:sp>
          <p:nvSpPr>
            <p:cNvPr id="12" name="TextBox 12"/>
            <p:cNvSpPr txBox="1"/>
            <p:nvPr/>
          </p:nvSpPr>
          <p:spPr>
            <a:xfrm>
              <a:off x="0" y="2332058"/>
              <a:ext cx="11628368" cy="713101"/>
            </a:xfrm>
            <a:prstGeom prst="rect">
              <a:avLst/>
            </a:prstGeom>
          </p:spPr>
          <p:txBody>
            <a:bodyPr lIns="0" tIns="0" rIns="0" bIns="0" rtlCol="0" anchor="t">
              <a:spAutoFit/>
            </a:bodyPr>
            <a:lstStyle/>
            <a:p>
              <a:pPr marL="0" lvl="0" indent="0" algn="l">
                <a:lnSpc>
                  <a:spcPts val="4751"/>
                </a:lnSpc>
                <a:spcBef>
                  <a:spcPct val="0"/>
                </a:spcBef>
              </a:pPr>
              <a:r>
                <a:rPr lang="en-US" sz="3959" b="1" spc="-59" dirty="0" err="1">
                  <a:solidFill>
                    <a:srgbClr val="FFFFFF"/>
                  </a:solidFill>
                  <a:latin typeface="BIZ UDPゴシック" panose="020B0400000000000000" pitchFamily="50" charset="-128"/>
                  <a:ea typeface="BIZ UDPゴシック" panose="020B0400000000000000" pitchFamily="50" charset="-128"/>
                  <a:cs typeface="Helvetica World Bold"/>
                  <a:sym typeface="Helvetica World Bold"/>
                </a:rPr>
                <a:t>私たちの水資源の危機</a:t>
              </a:r>
              <a:endParaRPr lang="en-US" sz="3959" b="1" spc="-59" dirty="0">
                <a:solidFill>
                  <a:srgbClr val="FFFFFF"/>
                </a:solidFill>
                <a:latin typeface="BIZ UDPゴシック" panose="020B0400000000000000" pitchFamily="50" charset="-128"/>
                <a:ea typeface="BIZ UDPゴシック" panose="020B0400000000000000" pitchFamily="50" charset="-128"/>
                <a:cs typeface="Helvetica World Bold"/>
                <a:sym typeface="Helvetica World Bold"/>
              </a:endParaRPr>
            </a:p>
          </p:txBody>
        </p:sp>
        <p:sp>
          <p:nvSpPr>
            <p:cNvPr id="13" name="TextBox 13"/>
            <p:cNvSpPr txBox="1"/>
            <p:nvPr/>
          </p:nvSpPr>
          <p:spPr>
            <a:xfrm>
              <a:off x="0" y="3499350"/>
              <a:ext cx="10740324" cy="4890220"/>
            </a:xfrm>
            <a:prstGeom prst="rect">
              <a:avLst/>
            </a:prstGeom>
          </p:spPr>
          <p:txBody>
            <a:bodyPr lIns="0" tIns="0" rIns="0" bIns="0" rtlCol="0" anchor="t">
              <a:spAutoFit/>
            </a:bodyPr>
            <a:lstStyle/>
            <a:p>
              <a:pPr marL="0" lvl="0" indent="0" algn="l">
                <a:lnSpc>
                  <a:spcPts val="4826"/>
                </a:lnSpc>
              </a:pPr>
              <a:r>
                <a:rPr lang="en-US" sz="3447" spc="-51" dirty="0" err="1">
                  <a:solidFill>
                    <a:srgbClr val="FFFFFF"/>
                  </a:solidFill>
                  <a:latin typeface="BIZ UDPゴシック" panose="020B0400000000000000" pitchFamily="50" charset="-128"/>
                  <a:ea typeface="BIZ UDPゴシック" panose="020B0400000000000000" pitchFamily="50" charset="-128"/>
                  <a:cs typeface="Helvetica World"/>
                  <a:sym typeface="Helvetica World"/>
                </a:rPr>
                <a:t>メコン川は</a:t>
              </a:r>
              <a:r>
                <a:rPr lang="en-US" sz="3447" b="1" spc="-51" dirty="0" err="1">
                  <a:solidFill>
                    <a:srgbClr val="FFFFFF"/>
                  </a:solidFill>
                  <a:latin typeface="BIZ UDPゴシック" panose="020B0400000000000000" pitchFamily="50" charset="-128"/>
                  <a:ea typeface="BIZ UDPゴシック" panose="020B0400000000000000" pitchFamily="50" charset="-128"/>
                  <a:cs typeface="Helvetica World Bold"/>
                  <a:sym typeface="Helvetica World Bold"/>
                </a:rPr>
                <a:t>地域の命の源</a:t>
              </a:r>
              <a:r>
                <a:rPr lang="en-US" sz="3447" spc="-51" dirty="0" err="1">
                  <a:solidFill>
                    <a:srgbClr val="FFFFFF"/>
                  </a:solidFill>
                  <a:latin typeface="BIZ UDPゴシック" panose="020B0400000000000000" pitchFamily="50" charset="-128"/>
                  <a:ea typeface="BIZ UDPゴシック" panose="020B0400000000000000" pitchFamily="50" charset="-128"/>
                  <a:cs typeface="Helvetica World"/>
                  <a:sym typeface="Helvetica World"/>
                </a:rPr>
                <a:t>です。今、その水は汚染され、未来を脅かしています</a:t>
              </a:r>
              <a:r>
                <a:rPr lang="en-US" sz="3447" spc="-51" dirty="0">
                  <a:solidFill>
                    <a:srgbClr val="FFFFFF"/>
                  </a:solidFill>
                  <a:latin typeface="BIZ UDPゴシック" panose="020B0400000000000000" pitchFamily="50" charset="-128"/>
                  <a:ea typeface="BIZ UDPゴシック" panose="020B0400000000000000" pitchFamily="50" charset="-128"/>
                  <a:cs typeface="Helvetica World"/>
                  <a:sym typeface="Helvetica World"/>
                </a:rPr>
                <a:t>。</a:t>
              </a:r>
            </a:p>
            <a:p>
              <a:pPr marL="0" lvl="0" indent="0" algn="l">
                <a:lnSpc>
                  <a:spcPts val="4826"/>
                </a:lnSpc>
              </a:pPr>
              <a:r>
                <a:rPr lang="en-US" sz="3447" spc="-51" dirty="0">
                  <a:solidFill>
                    <a:srgbClr val="FFFFFF"/>
                  </a:solidFill>
                  <a:latin typeface="BIZ UDPゴシック" panose="020B0400000000000000" pitchFamily="50" charset="-128"/>
                  <a:ea typeface="BIZ UDPゴシック" panose="020B0400000000000000" pitchFamily="50" charset="-128"/>
                  <a:cs typeface="Helvetica World"/>
                  <a:sym typeface="Helvetica World"/>
                </a:rPr>
                <a:t>4年前、ペットボトルだらけのメコン川流域の様子から、共に行動し、持続可能な解決策を見つけていきたいとこのグローバルが始まりました</a:t>
              </a:r>
              <a:r>
                <a:rPr lang="en-US" sz="3447" spc="-51" dirty="0">
                  <a:solidFill>
                    <a:srgbClr val="FFFFFF"/>
                  </a:solidFill>
                  <a:latin typeface="Helvetica World"/>
                  <a:ea typeface="Helvetica World"/>
                  <a:cs typeface="Helvetica World"/>
                  <a:sym typeface="Helvetica World"/>
                </a:rPr>
                <a:t>。</a:t>
              </a:r>
            </a:p>
          </p:txBody>
        </p:sp>
      </p:gr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9296400" y="0"/>
            <a:ext cx="8991600" cy="3352800"/>
            <a:chOff x="0" y="0"/>
            <a:chExt cx="2368158" cy="883042"/>
          </a:xfrm>
        </p:grpSpPr>
        <p:sp>
          <p:nvSpPr>
            <p:cNvPr id="3" name="Freeform 3"/>
            <p:cNvSpPr/>
            <p:nvPr/>
          </p:nvSpPr>
          <p:spPr>
            <a:xfrm>
              <a:off x="0" y="0"/>
              <a:ext cx="2368158" cy="883042"/>
            </a:xfrm>
            <a:custGeom>
              <a:avLst/>
              <a:gdLst/>
              <a:ahLst/>
              <a:cxnLst/>
              <a:rect l="l" t="t" r="r" b="b"/>
              <a:pathLst>
                <a:path w="2368158" h="883042">
                  <a:moveTo>
                    <a:pt x="0" y="0"/>
                  </a:moveTo>
                  <a:lnTo>
                    <a:pt x="2368158" y="0"/>
                  </a:lnTo>
                  <a:lnTo>
                    <a:pt x="2368158" y="883042"/>
                  </a:lnTo>
                  <a:lnTo>
                    <a:pt x="0" y="883042"/>
                  </a:lnTo>
                  <a:close/>
                </a:path>
              </a:pathLst>
            </a:custGeom>
            <a:solidFill>
              <a:srgbClr val="0B3B2E"/>
            </a:solidFill>
          </p:spPr>
          <p:txBody>
            <a:bodyPr/>
            <a:lstStyle/>
            <a:p>
              <a:endParaRPr lang="ja-JP" altLang="en-US"/>
            </a:p>
          </p:txBody>
        </p:sp>
        <p:sp>
          <p:nvSpPr>
            <p:cNvPr id="4" name="TextBox 4"/>
            <p:cNvSpPr txBox="1"/>
            <p:nvPr/>
          </p:nvSpPr>
          <p:spPr>
            <a:xfrm>
              <a:off x="0" y="-38100"/>
              <a:ext cx="2368158" cy="92114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8991600" y="0"/>
            <a:ext cx="9296400" cy="10287000"/>
            <a:chOff x="0" y="0"/>
            <a:chExt cx="1220873" cy="1350966"/>
          </a:xfrm>
        </p:grpSpPr>
        <p:sp>
          <p:nvSpPr>
            <p:cNvPr id="6" name="Freeform 6"/>
            <p:cNvSpPr/>
            <p:nvPr/>
          </p:nvSpPr>
          <p:spPr>
            <a:xfrm>
              <a:off x="0" y="0"/>
              <a:ext cx="1220873" cy="1350966"/>
            </a:xfrm>
            <a:custGeom>
              <a:avLst/>
              <a:gdLst/>
              <a:ahLst/>
              <a:cxnLst/>
              <a:rect l="l" t="t" r="r" b="b"/>
              <a:pathLst>
                <a:path w="1220873" h="1350966">
                  <a:moveTo>
                    <a:pt x="0" y="0"/>
                  </a:moveTo>
                  <a:lnTo>
                    <a:pt x="1220873" y="0"/>
                  </a:lnTo>
                  <a:lnTo>
                    <a:pt x="1220873" y="1350966"/>
                  </a:lnTo>
                  <a:lnTo>
                    <a:pt x="0" y="1350966"/>
                  </a:lnTo>
                  <a:close/>
                </a:path>
              </a:pathLst>
            </a:custGeom>
            <a:blipFill>
              <a:blip r:embed="rId2"/>
              <a:stretch>
                <a:fillRect l="-48360" r="-48360"/>
              </a:stretch>
            </a:blipFill>
          </p:spPr>
          <p:txBody>
            <a:bodyPr/>
            <a:lstStyle/>
            <a:p>
              <a:endParaRPr lang="ja-JP" altLang="en-US"/>
            </a:p>
          </p:txBody>
        </p:sp>
      </p:grpSp>
      <p:sp>
        <p:nvSpPr>
          <p:cNvPr id="7" name="Freeform 7"/>
          <p:cNvSpPr/>
          <p:nvPr/>
        </p:nvSpPr>
        <p:spPr>
          <a:xfrm>
            <a:off x="1028700" y="4724078"/>
            <a:ext cx="6854522" cy="5140892"/>
          </a:xfrm>
          <a:custGeom>
            <a:avLst/>
            <a:gdLst/>
            <a:ahLst/>
            <a:cxnLst/>
            <a:rect l="l" t="t" r="r" b="b"/>
            <a:pathLst>
              <a:path w="6854522" h="5140892">
                <a:moveTo>
                  <a:pt x="0" y="0"/>
                </a:moveTo>
                <a:lnTo>
                  <a:pt x="6854522" y="0"/>
                </a:lnTo>
                <a:lnTo>
                  <a:pt x="6854522" y="5140891"/>
                </a:lnTo>
                <a:lnTo>
                  <a:pt x="0" y="5140891"/>
                </a:lnTo>
                <a:lnTo>
                  <a:pt x="0" y="0"/>
                </a:lnTo>
                <a:close/>
              </a:path>
            </a:pathLst>
          </a:custGeom>
          <a:blipFill>
            <a:blip r:embed="rId3"/>
            <a:stretch>
              <a:fillRect/>
            </a:stretch>
          </a:blipFill>
        </p:spPr>
        <p:txBody>
          <a:bodyPr/>
          <a:lstStyle/>
          <a:p>
            <a:endParaRPr lang="ja-JP" altLang="en-US"/>
          </a:p>
        </p:txBody>
      </p:sp>
      <p:sp>
        <p:nvSpPr>
          <p:cNvPr id="8" name="TextBox 8"/>
          <p:cNvSpPr txBox="1"/>
          <p:nvPr/>
        </p:nvSpPr>
        <p:spPr>
          <a:xfrm>
            <a:off x="754085" y="800100"/>
            <a:ext cx="7246915" cy="1025922"/>
          </a:xfrm>
          <a:prstGeom prst="rect">
            <a:avLst/>
          </a:prstGeom>
        </p:spPr>
        <p:txBody>
          <a:bodyPr wrap="square" lIns="0" tIns="0" rIns="0" bIns="0" rtlCol="0" anchor="t">
            <a:spAutoFit/>
          </a:bodyPr>
          <a:lstStyle/>
          <a:p>
            <a:pPr marL="0" lvl="0" indent="0" algn="l">
              <a:lnSpc>
                <a:spcPts val="8000"/>
              </a:lnSpc>
              <a:spcBef>
                <a:spcPct val="0"/>
              </a:spcBef>
            </a:pPr>
            <a:r>
              <a:rPr lang="en-US" sz="8000" u="none" strike="noStrike" dirty="0" err="1">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rPr>
              <a:t>希望の可視化</a:t>
            </a:r>
            <a:endParaRPr lang="en-US" sz="8000" u="none" strike="noStrike" dirty="0">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endParaRPr>
          </a:p>
        </p:txBody>
      </p:sp>
      <p:sp>
        <p:nvSpPr>
          <p:cNvPr id="9" name="TextBox 9"/>
          <p:cNvSpPr txBox="1"/>
          <p:nvPr/>
        </p:nvSpPr>
        <p:spPr>
          <a:xfrm>
            <a:off x="249993" y="2153993"/>
            <a:ext cx="8589207" cy="2586414"/>
          </a:xfrm>
          <a:prstGeom prst="rect">
            <a:avLst/>
          </a:prstGeom>
        </p:spPr>
        <p:txBody>
          <a:bodyPr lIns="0" tIns="0" rIns="0" bIns="0" rtlCol="0" anchor="t">
            <a:spAutoFit/>
          </a:bodyPr>
          <a:lstStyle/>
          <a:p>
            <a:pPr marL="0" lvl="0" indent="0" algn="l">
              <a:lnSpc>
                <a:spcPts val="4130"/>
              </a:lnSpc>
            </a:pPr>
            <a:r>
              <a:rPr lang="en-US" sz="3200" b="1" u="none" strike="noStrike" spc="-44" dirty="0" err="1">
                <a:solidFill>
                  <a:schemeClr val="bg1"/>
                </a:solidFill>
                <a:latin typeface="BIZ UDPゴシック" panose="020B0400000000000000" pitchFamily="50" charset="-128"/>
                <a:ea typeface="BIZ UDPゴシック" panose="020B0400000000000000" pitchFamily="50" charset="-128"/>
                <a:cs typeface="Helvetica World"/>
                <a:sym typeface="Helvetica World"/>
              </a:rPr>
              <a:t>子どもたちが新しい知識を得る喜びと未来への希望を象徴しています</a:t>
            </a:r>
            <a:r>
              <a:rPr lang="en-US" sz="3200" b="1" u="none" strike="noStrike" spc="-44" dirty="0">
                <a:solidFill>
                  <a:schemeClr val="bg1"/>
                </a:solidFill>
                <a:latin typeface="BIZ UDPゴシック" panose="020B0400000000000000" pitchFamily="50" charset="-128"/>
                <a:ea typeface="BIZ UDPゴシック" panose="020B0400000000000000" pitchFamily="50" charset="-128"/>
                <a:cs typeface="Helvetica World"/>
                <a:sym typeface="Helvetica World"/>
              </a:rPr>
              <a:t>。</a:t>
            </a:r>
          </a:p>
          <a:p>
            <a:pPr marL="0" lvl="0" indent="0" algn="l">
              <a:lnSpc>
                <a:spcPts val="4130"/>
              </a:lnSpc>
            </a:pPr>
            <a:r>
              <a:rPr lang="en-US" sz="3200" b="1" u="none" strike="noStrike" spc="-44" dirty="0" err="1">
                <a:solidFill>
                  <a:schemeClr val="bg1"/>
                </a:solidFill>
                <a:latin typeface="BIZ UDPゴシック" panose="020B0400000000000000" pitchFamily="50" charset="-128"/>
                <a:ea typeface="BIZ UDPゴシック" panose="020B0400000000000000" pitchFamily="50" charset="-128"/>
                <a:cs typeface="Helvetica World"/>
                <a:sym typeface="Helvetica World"/>
              </a:rPr>
              <a:t>学びの場が子どもたちの成長</a:t>
            </a:r>
            <a:endParaRPr lang="en-US" sz="3200" b="1" u="none" strike="noStrike" spc="-44" dirty="0">
              <a:solidFill>
                <a:schemeClr val="bg1"/>
              </a:solidFill>
              <a:latin typeface="BIZ UDPゴシック" panose="020B0400000000000000" pitchFamily="50" charset="-128"/>
              <a:ea typeface="BIZ UDPゴシック" panose="020B0400000000000000" pitchFamily="50" charset="-128"/>
              <a:cs typeface="Helvetica World"/>
              <a:sym typeface="Helvetica World"/>
            </a:endParaRPr>
          </a:p>
          <a:p>
            <a:pPr marL="0" lvl="0" indent="0" algn="l">
              <a:lnSpc>
                <a:spcPts val="4130"/>
              </a:lnSpc>
            </a:pPr>
            <a:r>
              <a:rPr lang="en-US" sz="3200" b="1" u="none" strike="noStrike" spc="-44" dirty="0">
                <a:solidFill>
                  <a:schemeClr val="bg1"/>
                </a:solidFill>
                <a:latin typeface="BIZ UDPゴシック" panose="020B0400000000000000" pitchFamily="50" charset="-128"/>
                <a:ea typeface="BIZ UDPゴシック" panose="020B0400000000000000" pitchFamily="50" charset="-128"/>
                <a:cs typeface="Helvetica World"/>
                <a:sym typeface="Helvetica World"/>
              </a:rPr>
              <a:t>,</a:t>
            </a:r>
            <a:r>
              <a:rPr lang="en-US" sz="3200" b="1" u="none" strike="noStrike" spc="-44" dirty="0" err="1">
                <a:solidFill>
                  <a:schemeClr val="bg1"/>
                </a:solidFill>
                <a:latin typeface="BIZ UDPゴシック" panose="020B0400000000000000" pitchFamily="50" charset="-128"/>
                <a:ea typeface="BIZ UDPゴシック" panose="020B0400000000000000" pitchFamily="50" charset="-128"/>
                <a:cs typeface="Helvetica World"/>
                <a:sym typeface="Helvetica World"/>
              </a:rPr>
              <a:t>地域を持続可能に導くに影響は計り知れません</a:t>
            </a:r>
            <a:r>
              <a:rPr lang="en-US" sz="2950" u="none" strike="noStrike" spc="-44" dirty="0">
                <a:solidFill>
                  <a:srgbClr val="C2D3C5"/>
                </a:solidFill>
                <a:latin typeface="Helvetica World"/>
                <a:ea typeface="Helvetica World"/>
                <a:cs typeface="Helvetica World"/>
                <a:sym typeface="Helvetica World"/>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457450"/>
            <a:chOff x="0" y="0"/>
            <a:chExt cx="4816593" cy="647230"/>
          </a:xfrm>
        </p:grpSpPr>
        <p:sp>
          <p:nvSpPr>
            <p:cNvPr id="3" name="Freeform 3"/>
            <p:cNvSpPr/>
            <p:nvPr/>
          </p:nvSpPr>
          <p:spPr>
            <a:xfrm>
              <a:off x="0" y="0"/>
              <a:ext cx="4816592" cy="647230"/>
            </a:xfrm>
            <a:custGeom>
              <a:avLst/>
              <a:gdLst/>
              <a:ahLst/>
              <a:cxnLst/>
              <a:rect l="l" t="t" r="r" b="b"/>
              <a:pathLst>
                <a:path w="4816592" h="647230">
                  <a:moveTo>
                    <a:pt x="0" y="0"/>
                  </a:moveTo>
                  <a:lnTo>
                    <a:pt x="4816592" y="0"/>
                  </a:lnTo>
                  <a:lnTo>
                    <a:pt x="4816592" y="647230"/>
                  </a:lnTo>
                  <a:lnTo>
                    <a:pt x="0" y="647230"/>
                  </a:lnTo>
                  <a:close/>
                </a:path>
              </a:pathLst>
            </a:custGeom>
            <a:solidFill>
              <a:srgbClr val="005DAA"/>
            </a:solidFill>
          </p:spPr>
          <p:txBody>
            <a:bodyPr/>
            <a:lstStyle/>
            <a:p>
              <a:endParaRPr lang="ja-JP" altLang="en-US"/>
            </a:p>
          </p:txBody>
        </p:sp>
        <p:sp>
          <p:nvSpPr>
            <p:cNvPr id="4" name="TextBox 4"/>
            <p:cNvSpPr txBox="1"/>
            <p:nvPr/>
          </p:nvSpPr>
          <p:spPr>
            <a:xfrm>
              <a:off x="0" y="-38100"/>
              <a:ext cx="4816593" cy="685330"/>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666750" y="3352800"/>
            <a:ext cx="9019440" cy="6267450"/>
            <a:chOff x="0" y="0"/>
            <a:chExt cx="1471052" cy="1022208"/>
          </a:xfrm>
        </p:grpSpPr>
        <p:sp>
          <p:nvSpPr>
            <p:cNvPr id="6" name="Freeform 6"/>
            <p:cNvSpPr/>
            <p:nvPr/>
          </p:nvSpPr>
          <p:spPr>
            <a:xfrm>
              <a:off x="0" y="0"/>
              <a:ext cx="1471052" cy="1022208"/>
            </a:xfrm>
            <a:custGeom>
              <a:avLst/>
              <a:gdLst/>
              <a:ahLst/>
              <a:cxnLst/>
              <a:rect l="l" t="t" r="r" b="b"/>
              <a:pathLst>
                <a:path w="1471052" h="1022208">
                  <a:moveTo>
                    <a:pt x="17167" y="0"/>
                  </a:moveTo>
                  <a:lnTo>
                    <a:pt x="1453885" y="0"/>
                  </a:lnTo>
                  <a:cubicBezTo>
                    <a:pt x="1458438" y="0"/>
                    <a:pt x="1462805" y="1809"/>
                    <a:pt x="1466024" y="5028"/>
                  </a:cubicBezTo>
                  <a:cubicBezTo>
                    <a:pt x="1469244" y="8248"/>
                    <a:pt x="1471052" y="12614"/>
                    <a:pt x="1471052" y="17167"/>
                  </a:cubicBezTo>
                  <a:lnTo>
                    <a:pt x="1471052" y="1005041"/>
                  </a:lnTo>
                  <a:cubicBezTo>
                    <a:pt x="1471052" y="1009594"/>
                    <a:pt x="1469244" y="1013961"/>
                    <a:pt x="1466024" y="1017180"/>
                  </a:cubicBezTo>
                  <a:cubicBezTo>
                    <a:pt x="1462805" y="1020400"/>
                    <a:pt x="1458438" y="1022208"/>
                    <a:pt x="1453885" y="1022208"/>
                  </a:cubicBezTo>
                  <a:lnTo>
                    <a:pt x="17167" y="1022208"/>
                  </a:lnTo>
                  <a:cubicBezTo>
                    <a:pt x="12614" y="1022208"/>
                    <a:pt x="8248" y="1020400"/>
                    <a:pt x="5028" y="1017180"/>
                  </a:cubicBezTo>
                  <a:cubicBezTo>
                    <a:pt x="1809" y="1013961"/>
                    <a:pt x="0" y="1009594"/>
                    <a:pt x="0" y="1005041"/>
                  </a:cubicBezTo>
                  <a:lnTo>
                    <a:pt x="0" y="17167"/>
                  </a:lnTo>
                  <a:cubicBezTo>
                    <a:pt x="0" y="12614"/>
                    <a:pt x="1809" y="8248"/>
                    <a:pt x="5028" y="5028"/>
                  </a:cubicBezTo>
                  <a:cubicBezTo>
                    <a:pt x="8248" y="1809"/>
                    <a:pt x="12614" y="0"/>
                    <a:pt x="17167" y="0"/>
                  </a:cubicBezTo>
                  <a:close/>
                </a:path>
              </a:pathLst>
            </a:custGeom>
            <a:blipFill>
              <a:blip r:embed="rId2"/>
              <a:stretch>
                <a:fillRect t="-3216" b="-3216"/>
              </a:stretch>
            </a:blipFill>
          </p:spPr>
          <p:txBody>
            <a:bodyPr/>
            <a:lstStyle/>
            <a:p>
              <a:endParaRPr lang="ja-JP" altLang="en-US"/>
            </a:p>
          </p:txBody>
        </p:sp>
      </p:grpSp>
      <p:grpSp>
        <p:nvGrpSpPr>
          <p:cNvPr id="7" name="Group 7"/>
          <p:cNvGrpSpPr/>
          <p:nvPr/>
        </p:nvGrpSpPr>
        <p:grpSpPr>
          <a:xfrm>
            <a:off x="12172950" y="3352800"/>
            <a:ext cx="5448300" cy="6267450"/>
            <a:chOff x="0" y="0"/>
            <a:chExt cx="715512" cy="823089"/>
          </a:xfrm>
        </p:grpSpPr>
        <p:sp>
          <p:nvSpPr>
            <p:cNvPr id="8" name="Freeform 8"/>
            <p:cNvSpPr/>
            <p:nvPr/>
          </p:nvSpPr>
          <p:spPr>
            <a:xfrm>
              <a:off x="0" y="0"/>
              <a:ext cx="715512" cy="823089"/>
            </a:xfrm>
            <a:custGeom>
              <a:avLst/>
              <a:gdLst/>
              <a:ahLst/>
              <a:cxnLst/>
              <a:rect l="l" t="t" r="r" b="b"/>
              <a:pathLst>
                <a:path w="715512" h="823089">
                  <a:moveTo>
                    <a:pt x="28420" y="0"/>
                  </a:moveTo>
                  <a:lnTo>
                    <a:pt x="687092" y="0"/>
                  </a:lnTo>
                  <a:cubicBezTo>
                    <a:pt x="702788" y="0"/>
                    <a:pt x="715512" y="12724"/>
                    <a:pt x="715512" y="28420"/>
                  </a:cubicBezTo>
                  <a:lnTo>
                    <a:pt x="715512" y="794669"/>
                  </a:lnTo>
                  <a:cubicBezTo>
                    <a:pt x="715512" y="802206"/>
                    <a:pt x="712518" y="809435"/>
                    <a:pt x="707188" y="814765"/>
                  </a:cubicBezTo>
                  <a:cubicBezTo>
                    <a:pt x="701858" y="820095"/>
                    <a:pt x="694630" y="823089"/>
                    <a:pt x="687092" y="823089"/>
                  </a:cubicBezTo>
                  <a:lnTo>
                    <a:pt x="28420" y="823089"/>
                  </a:lnTo>
                  <a:cubicBezTo>
                    <a:pt x="12724" y="823089"/>
                    <a:pt x="0" y="810365"/>
                    <a:pt x="0" y="794669"/>
                  </a:cubicBezTo>
                  <a:lnTo>
                    <a:pt x="0" y="28420"/>
                  </a:lnTo>
                  <a:cubicBezTo>
                    <a:pt x="0" y="12724"/>
                    <a:pt x="12724" y="0"/>
                    <a:pt x="28420" y="0"/>
                  </a:cubicBezTo>
                  <a:close/>
                </a:path>
              </a:pathLst>
            </a:custGeom>
            <a:blipFill>
              <a:blip r:embed="rId3"/>
              <a:stretch>
                <a:fillRect t="-103" b="-103"/>
              </a:stretch>
            </a:blipFill>
          </p:spPr>
          <p:txBody>
            <a:bodyPr/>
            <a:lstStyle/>
            <a:p>
              <a:endParaRPr lang="ja-JP" altLang="en-US"/>
            </a:p>
          </p:txBody>
        </p:sp>
      </p:grpSp>
      <p:sp>
        <p:nvSpPr>
          <p:cNvPr id="9" name="Freeform 9"/>
          <p:cNvSpPr/>
          <p:nvPr/>
        </p:nvSpPr>
        <p:spPr>
          <a:xfrm>
            <a:off x="7006723" y="7318781"/>
            <a:ext cx="5001417" cy="2968219"/>
          </a:xfrm>
          <a:custGeom>
            <a:avLst/>
            <a:gdLst/>
            <a:ahLst/>
            <a:cxnLst/>
            <a:rect l="l" t="t" r="r" b="b"/>
            <a:pathLst>
              <a:path w="5001417" h="2968219">
                <a:moveTo>
                  <a:pt x="0" y="0"/>
                </a:moveTo>
                <a:lnTo>
                  <a:pt x="5001417" y="0"/>
                </a:lnTo>
                <a:lnTo>
                  <a:pt x="5001417" y="2968219"/>
                </a:lnTo>
                <a:lnTo>
                  <a:pt x="0" y="29682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10" name="Freeform 10"/>
          <p:cNvSpPr/>
          <p:nvPr/>
        </p:nvSpPr>
        <p:spPr>
          <a:xfrm>
            <a:off x="8573984" y="2743336"/>
            <a:ext cx="4591653" cy="3793853"/>
          </a:xfrm>
          <a:custGeom>
            <a:avLst/>
            <a:gdLst/>
            <a:ahLst/>
            <a:cxnLst/>
            <a:rect l="l" t="t" r="r" b="b"/>
            <a:pathLst>
              <a:path w="4591653" h="3793853">
                <a:moveTo>
                  <a:pt x="0" y="0"/>
                </a:moveTo>
                <a:lnTo>
                  <a:pt x="4591652" y="0"/>
                </a:lnTo>
                <a:lnTo>
                  <a:pt x="4591652" y="3793853"/>
                </a:lnTo>
                <a:lnTo>
                  <a:pt x="0" y="3793853"/>
                </a:lnTo>
                <a:lnTo>
                  <a:pt x="0" y="0"/>
                </a:lnTo>
                <a:close/>
              </a:path>
            </a:pathLst>
          </a:custGeom>
          <a:blipFill>
            <a:blip r:embed="rId6"/>
            <a:stretch>
              <a:fillRect/>
            </a:stretch>
          </a:blipFill>
        </p:spPr>
        <p:txBody>
          <a:bodyPr/>
          <a:lstStyle/>
          <a:p>
            <a:endParaRPr lang="ja-JP" altLang="en-US"/>
          </a:p>
        </p:txBody>
      </p:sp>
      <p:sp>
        <p:nvSpPr>
          <p:cNvPr id="11" name="TextBox 11"/>
          <p:cNvSpPr txBox="1"/>
          <p:nvPr/>
        </p:nvSpPr>
        <p:spPr>
          <a:xfrm>
            <a:off x="362670" y="343815"/>
            <a:ext cx="7414602" cy="1790700"/>
          </a:xfrm>
          <a:prstGeom prst="rect">
            <a:avLst/>
          </a:prstGeom>
        </p:spPr>
        <p:txBody>
          <a:bodyPr lIns="0" tIns="0" rIns="0" bIns="0" rtlCol="0" anchor="t">
            <a:spAutoFit/>
          </a:bodyPr>
          <a:lstStyle/>
          <a:p>
            <a:pPr marL="0" lvl="0" indent="0" algn="l">
              <a:lnSpc>
                <a:spcPts val="7040"/>
              </a:lnSpc>
            </a:pPr>
            <a:r>
              <a:rPr lang="en-US" sz="5867" spc="-176">
                <a:solidFill>
                  <a:srgbClr val="F2F4F3"/>
                </a:solidFill>
                <a:latin typeface="Georgia Pro Condensed"/>
                <a:ea typeface="Georgia Pro Condensed"/>
                <a:cs typeface="Georgia Pro Condensed"/>
                <a:sym typeface="Georgia Pro Condensed"/>
              </a:rPr>
              <a:t>成果の比較と</a:t>
            </a:r>
          </a:p>
          <a:p>
            <a:pPr marL="0" lvl="0" indent="0" algn="l">
              <a:lnSpc>
                <a:spcPts val="7040"/>
              </a:lnSpc>
            </a:pPr>
            <a:r>
              <a:rPr lang="en-US" sz="5867" spc="-176">
                <a:solidFill>
                  <a:srgbClr val="F2F4F3"/>
                </a:solidFill>
                <a:latin typeface="Georgia Pro Condensed"/>
                <a:ea typeface="Georgia Pro Condensed"/>
                <a:cs typeface="Georgia Pro Condensed"/>
                <a:sym typeface="Georgia Pro Condensed"/>
              </a:rPr>
              <a:t>可視化（モニタリング</a:t>
            </a:r>
          </a:p>
        </p:txBody>
      </p:sp>
      <p:sp>
        <p:nvSpPr>
          <p:cNvPr id="12" name="TextBox 12"/>
          <p:cNvSpPr txBox="1"/>
          <p:nvPr/>
        </p:nvSpPr>
        <p:spPr>
          <a:xfrm>
            <a:off x="7988509" y="705167"/>
            <a:ext cx="9997177" cy="580390"/>
          </a:xfrm>
          <a:prstGeom prst="rect">
            <a:avLst/>
          </a:prstGeom>
        </p:spPr>
        <p:txBody>
          <a:bodyPr lIns="0" tIns="0" rIns="0" bIns="0" rtlCol="0" anchor="t">
            <a:spAutoFit/>
          </a:bodyPr>
          <a:lstStyle/>
          <a:p>
            <a:pPr algn="l">
              <a:lnSpc>
                <a:spcPts val="4759"/>
              </a:lnSpc>
            </a:pPr>
            <a:r>
              <a:rPr lang="en-US" sz="3399" b="1">
                <a:solidFill>
                  <a:srgbClr val="E6B711"/>
                </a:solidFill>
                <a:latin typeface="Source Han Sans JP Bold"/>
                <a:ea typeface="Source Han Sans JP Bold"/>
                <a:cs typeface="Source Han Sans JP Bold"/>
                <a:sym typeface="Source Han Sans JP Bold"/>
              </a:rPr>
              <a:t>リサイクル率　０⇒２５～３０％程とみられいる</a:t>
            </a:r>
          </a:p>
        </p:txBody>
      </p:sp>
      <p:sp>
        <p:nvSpPr>
          <p:cNvPr id="13" name="TextBox 13"/>
          <p:cNvSpPr txBox="1"/>
          <p:nvPr/>
        </p:nvSpPr>
        <p:spPr>
          <a:xfrm>
            <a:off x="8165042" y="1554125"/>
            <a:ext cx="7686195" cy="580390"/>
          </a:xfrm>
          <a:prstGeom prst="rect">
            <a:avLst/>
          </a:prstGeom>
        </p:spPr>
        <p:txBody>
          <a:bodyPr lIns="0" tIns="0" rIns="0" bIns="0" rtlCol="0" anchor="t">
            <a:spAutoFit/>
          </a:bodyPr>
          <a:lstStyle/>
          <a:p>
            <a:pPr algn="l">
              <a:lnSpc>
                <a:spcPts val="4759"/>
              </a:lnSpc>
            </a:pPr>
            <a:r>
              <a:rPr lang="en-US" sz="3399" b="1">
                <a:solidFill>
                  <a:srgbClr val="E6B711"/>
                </a:solidFill>
                <a:latin typeface="Source Han Sans JP Bold"/>
                <a:ea typeface="Source Han Sans JP Bold"/>
                <a:cs typeface="Source Han Sans JP Bold"/>
                <a:sym typeface="Source Han Sans JP Bold"/>
              </a:rPr>
              <a:t>メコン河の水質、浄化率　測定中</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219075" y="0"/>
            <a:ext cx="7858125" cy="10287000"/>
            <a:chOff x="0" y="0"/>
            <a:chExt cx="1031988" cy="1350966"/>
          </a:xfrm>
        </p:grpSpPr>
        <p:sp>
          <p:nvSpPr>
            <p:cNvPr id="3" name="Freeform 3"/>
            <p:cNvSpPr/>
            <p:nvPr/>
          </p:nvSpPr>
          <p:spPr>
            <a:xfrm>
              <a:off x="0" y="0"/>
              <a:ext cx="1031988" cy="1350966"/>
            </a:xfrm>
            <a:custGeom>
              <a:avLst/>
              <a:gdLst/>
              <a:ahLst/>
              <a:cxnLst/>
              <a:rect l="l" t="t" r="r" b="b"/>
              <a:pathLst>
                <a:path w="1031988" h="1350966">
                  <a:moveTo>
                    <a:pt x="0" y="0"/>
                  </a:moveTo>
                  <a:lnTo>
                    <a:pt x="1031988" y="0"/>
                  </a:lnTo>
                  <a:lnTo>
                    <a:pt x="1031988" y="1350966"/>
                  </a:lnTo>
                  <a:lnTo>
                    <a:pt x="0" y="1350966"/>
                  </a:lnTo>
                  <a:close/>
                </a:path>
              </a:pathLst>
            </a:custGeom>
            <a:blipFill>
              <a:blip r:embed="rId2"/>
              <a:stretch>
                <a:fillRect l="-42189" r="-42189"/>
              </a:stretch>
            </a:blipFill>
          </p:spPr>
          <p:txBody>
            <a:bodyPr/>
            <a:lstStyle/>
            <a:p>
              <a:endParaRPr lang="ja-JP" altLang="en-US"/>
            </a:p>
          </p:txBody>
        </p:sp>
      </p:grpSp>
      <p:sp>
        <p:nvSpPr>
          <p:cNvPr id="4" name="Freeform 4"/>
          <p:cNvSpPr/>
          <p:nvPr/>
        </p:nvSpPr>
        <p:spPr>
          <a:xfrm rot="-3117037">
            <a:off x="5418783" y="7952721"/>
            <a:ext cx="2112604" cy="1859092"/>
          </a:xfrm>
          <a:custGeom>
            <a:avLst/>
            <a:gdLst/>
            <a:ahLst/>
            <a:cxnLst/>
            <a:rect l="l" t="t" r="r" b="b"/>
            <a:pathLst>
              <a:path w="2112604" h="1859092">
                <a:moveTo>
                  <a:pt x="0" y="0"/>
                </a:moveTo>
                <a:lnTo>
                  <a:pt x="2112604" y="0"/>
                </a:lnTo>
                <a:lnTo>
                  <a:pt x="2112604" y="1859092"/>
                </a:lnTo>
                <a:lnTo>
                  <a:pt x="0" y="18590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ja-JP" altLang="en-US"/>
          </a:p>
        </p:txBody>
      </p:sp>
      <p:sp>
        <p:nvSpPr>
          <p:cNvPr id="5" name="TextBox 5"/>
          <p:cNvSpPr txBox="1"/>
          <p:nvPr/>
        </p:nvSpPr>
        <p:spPr>
          <a:xfrm>
            <a:off x="8776241" y="8535653"/>
            <a:ext cx="9292684" cy="1201355"/>
          </a:xfrm>
          <a:prstGeom prst="rect">
            <a:avLst/>
          </a:prstGeom>
        </p:spPr>
        <p:txBody>
          <a:bodyPr wrap="square" lIns="0" tIns="0" rIns="0" bIns="0" rtlCol="0" anchor="t">
            <a:spAutoFit/>
          </a:bodyPr>
          <a:lstStyle/>
          <a:p>
            <a:pPr marL="0" lvl="0" indent="0" algn="l">
              <a:lnSpc>
                <a:spcPts val="4940"/>
              </a:lnSpc>
            </a:pPr>
            <a:r>
              <a:rPr lang="en-US" sz="3800" b="1" spc="-57" dirty="0" err="1">
                <a:solidFill>
                  <a:srgbClr val="FFFFFF"/>
                </a:solidFill>
                <a:latin typeface="Helvetica World Bold"/>
                <a:ea typeface="Helvetica World Bold"/>
                <a:cs typeface="Helvetica World Bold"/>
                <a:sym typeface="Helvetica World Bold"/>
              </a:rPr>
              <a:t>みんなが築く未来</a:t>
            </a:r>
            <a:r>
              <a:rPr lang="en-US" sz="3800" b="1" spc="-57" dirty="0">
                <a:solidFill>
                  <a:srgbClr val="FFFFFF"/>
                </a:solidFill>
                <a:latin typeface="Helvetica World Bold"/>
                <a:ea typeface="Helvetica World Bold"/>
                <a:cs typeface="Helvetica World Bold"/>
                <a:sym typeface="Helvetica World Bold"/>
              </a:rPr>
              <a:t>　</a:t>
            </a:r>
          </a:p>
          <a:p>
            <a:pPr marL="0" lvl="0" indent="0" algn="l">
              <a:lnSpc>
                <a:spcPts val="4940"/>
              </a:lnSpc>
            </a:pPr>
            <a:r>
              <a:rPr lang="en-US" sz="3800" b="1" spc="-57" dirty="0">
                <a:solidFill>
                  <a:srgbClr val="FFFFFF"/>
                </a:solidFill>
                <a:latin typeface="Helvetica World Bold"/>
                <a:ea typeface="Helvetica World Bold"/>
                <a:cs typeface="Helvetica World Bold"/>
                <a:sym typeface="Helvetica World Bold"/>
              </a:rPr>
              <a:t>「</a:t>
            </a:r>
            <a:r>
              <a:rPr lang="en-US" sz="3800" b="1" spc="-57" dirty="0" err="1">
                <a:solidFill>
                  <a:srgbClr val="FFFFFF"/>
                </a:solidFill>
                <a:latin typeface="Helvetica World Bold"/>
                <a:ea typeface="Helvetica World Bold"/>
                <a:cs typeface="Helvetica World Bold"/>
                <a:sym typeface="Helvetica World Bold"/>
              </a:rPr>
              <a:t>ラオス・タイ東北</a:t>
            </a:r>
            <a:r>
              <a:rPr lang="en-US" sz="3800" b="1" spc="-57" dirty="0">
                <a:solidFill>
                  <a:srgbClr val="FFFFFF"/>
                </a:solidFill>
                <a:latin typeface="Helvetica World Bold"/>
                <a:ea typeface="Helvetica World Bold"/>
                <a:cs typeface="Helvetica World Bold"/>
                <a:sym typeface="Helvetica World Bold"/>
              </a:rPr>
              <a:t>」　※Cadre </a:t>
            </a:r>
            <a:r>
              <a:rPr lang="en-US" sz="3800" b="1" spc="-57" dirty="0" err="1">
                <a:solidFill>
                  <a:srgbClr val="FFFFFF"/>
                </a:solidFill>
                <a:latin typeface="Helvetica World Bold"/>
                <a:ea typeface="Helvetica World Bold"/>
                <a:cs typeface="Helvetica World Bold"/>
                <a:sym typeface="Helvetica World Bold"/>
              </a:rPr>
              <a:t>監査あり</a:t>
            </a:r>
            <a:endParaRPr lang="en-US" sz="3800" b="1" spc="-57" dirty="0">
              <a:solidFill>
                <a:srgbClr val="FFFFFF"/>
              </a:solidFill>
              <a:latin typeface="Helvetica World Bold"/>
              <a:ea typeface="Helvetica World Bold"/>
              <a:cs typeface="Helvetica World Bold"/>
              <a:sym typeface="Helvetica World Bold"/>
            </a:endParaRPr>
          </a:p>
        </p:txBody>
      </p:sp>
      <p:sp>
        <p:nvSpPr>
          <p:cNvPr id="6" name="TextBox 6"/>
          <p:cNvSpPr txBox="1"/>
          <p:nvPr/>
        </p:nvSpPr>
        <p:spPr>
          <a:xfrm>
            <a:off x="8776241" y="883826"/>
            <a:ext cx="8317491" cy="7689927"/>
          </a:xfrm>
          <a:prstGeom prst="rect">
            <a:avLst/>
          </a:prstGeom>
        </p:spPr>
        <p:txBody>
          <a:bodyPr lIns="0" tIns="0" rIns="0" bIns="0" rtlCol="0" anchor="t">
            <a:spAutoFit/>
          </a:bodyPr>
          <a:lstStyle/>
          <a:p>
            <a:pPr marL="0" lvl="0" indent="0" algn="l">
              <a:lnSpc>
                <a:spcPts val="14956"/>
              </a:lnSpc>
            </a:pPr>
            <a:r>
              <a:rPr lang="en-US" sz="14956" spc="-523" dirty="0" err="1">
                <a:solidFill>
                  <a:srgbClr val="F2F4F3"/>
                </a:solidFill>
                <a:latin typeface="Georgia Pro Condensed"/>
                <a:ea typeface="Georgia Pro Condensed"/>
                <a:cs typeface="Georgia Pro Condensed"/>
                <a:sym typeface="Georgia Pro Condensed"/>
              </a:rPr>
              <a:t>行動する勇気</a:t>
            </a:r>
            <a:r>
              <a:rPr lang="en-US" sz="14956" spc="-523" dirty="0">
                <a:solidFill>
                  <a:srgbClr val="F2F4F3"/>
                </a:solidFill>
                <a:latin typeface="Georgia Pro Condensed"/>
                <a:ea typeface="Georgia Pro Condensed"/>
                <a:cs typeface="Georgia Pro Condensed"/>
                <a:sym typeface="Georgia Pro Condensed"/>
              </a:rPr>
              <a:t>/環境トレーニングVol.3</a:t>
            </a:r>
          </a:p>
          <a:p>
            <a:pPr marL="0" lvl="0" indent="0" algn="l">
              <a:lnSpc>
                <a:spcPts val="1679"/>
              </a:lnSpc>
            </a:pPr>
            <a:endParaRPr lang="en-US" sz="14956" spc="-523" dirty="0">
              <a:solidFill>
                <a:srgbClr val="F2F4F3"/>
              </a:solidFill>
              <a:latin typeface="Georgia Pro Condensed"/>
              <a:ea typeface="Georgia Pro Condensed"/>
              <a:cs typeface="Georgia Pro Condensed"/>
              <a:sym typeface="Georgia Pro Condense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9296400" y="0"/>
            <a:ext cx="8991600" cy="3352800"/>
            <a:chOff x="0" y="0"/>
            <a:chExt cx="2368158" cy="883042"/>
          </a:xfrm>
        </p:grpSpPr>
        <p:sp>
          <p:nvSpPr>
            <p:cNvPr id="3" name="Freeform 3"/>
            <p:cNvSpPr/>
            <p:nvPr/>
          </p:nvSpPr>
          <p:spPr>
            <a:xfrm>
              <a:off x="0" y="0"/>
              <a:ext cx="2368158" cy="883042"/>
            </a:xfrm>
            <a:custGeom>
              <a:avLst/>
              <a:gdLst/>
              <a:ahLst/>
              <a:cxnLst/>
              <a:rect l="l" t="t" r="r" b="b"/>
              <a:pathLst>
                <a:path w="2368158" h="883042">
                  <a:moveTo>
                    <a:pt x="0" y="0"/>
                  </a:moveTo>
                  <a:lnTo>
                    <a:pt x="2368158" y="0"/>
                  </a:lnTo>
                  <a:lnTo>
                    <a:pt x="2368158" y="883042"/>
                  </a:lnTo>
                  <a:lnTo>
                    <a:pt x="0" y="883042"/>
                  </a:lnTo>
                  <a:close/>
                </a:path>
              </a:pathLst>
            </a:custGeom>
            <a:solidFill>
              <a:srgbClr val="0B3B2E"/>
            </a:solidFill>
          </p:spPr>
          <p:txBody>
            <a:bodyPr/>
            <a:lstStyle/>
            <a:p>
              <a:endParaRPr lang="ja-JP" altLang="en-US"/>
            </a:p>
          </p:txBody>
        </p:sp>
        <p:sp>
          <p:nvSpPr>
            <p:cNvPr id="4" name="TextBox 4"/>
            <p:cNvSpPr txBox="1"/>
            <p:nvPr/>
          </p:nvSpPr>
          <p:spPr>
            <a:xfrm>
              <a:off x="0" y="-38100"/>
              <a:ext cx="2368158" cy="92114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9296400" y="0"/>
            <a:ext cx="8991600" cy="10287000"/>
            <a:chOff x="0" y="0"/>
            <a:chExt cx="1180845" cy="1350966"/>
          </a:xfrm>
        </p:grpSpPr>
        <p:sp>
          <p:nvSpPr>
            <p:cNvPr id="6" name="Freeform 6"/>
            <p:cNvSpPr/>
            <p:nvPr/>
          </p:nvSpPr>
          <p:spPr>
            <a:xfrm>
              <a:off x="0" y="0"/>
              <a:ext cx="1180845" cy="1350966"/>
            </a:xfrm>
            <a:custGeom>
              <a:avLst/>
              <a:gdLst/>
              <a:ahLst/>
              <a:cxnLst/>
              <a:rect l="l" t="t" r="r" b="b"/>
              <a:pathLst>
                <a:path w="1180845" h="1350966">
                  <a:moveTo>
                    <a:pt x="0" y="0"/>
                  </a:moveTo>
                  <a:lnTo>
                    <a:pt x="1180845" y="0"/>
                  </a:lnTo>
                  <a:lnTo>
                    <a:pt x="1180845" y="1350966"/>
                  </a:lnTo>
                  <a:lnTo>
                    <a:pt x="0" y="1350966"/>
                  </a:lnTo>
                  <a:close/>
                </a:path>
              </a:pathLst>
            </a:custGeom>
            <a:blipFill>
              <a:blip r:embed="rId2"/>
              <a:stretch>
                <a:fillRect t="-8258" b="-8258"/>
              </a:stretch>
            </a:blipFill>
          </p:spPr>
          <p:txBody>
            <a:bodyPr/>
            <a:lstStyle/>
            <a:p>
              <a:endParaRPr lang="ja-JP" altLang="en-US"/>
            </a:p>
          </p:txBody>
        </p:sp>
      </p:grpSp>
      <p:sp>
        <p:nvSpPr>
          <p:cNvPr id="7" name="TextBox 7"/>
          <p:cNvSpPr txBox="1"/>
          <p:nvPr/>
        </p:nvSpPr>
        <p:spPr>
          <a:xfrm>
            <a:off x="869052" y="1432699"/>
            <a:ext cx="7741547" cy="2308324"/>
          </a:xfrm>
          <a:prstGeom prst="rect">
            <a:avLst/>
          </a:prstGeom>
        </p:spPr>
        <p:txBody>
          <a:bodyPr wrap="square" lIns="0" tIns="0" rIns="0" bIns="0" rtlCol="0" anchor="t">
            <a:spAutoFit/>
          </a:bodyPr>
          <a:lstStyle/>
          <a:p>
            <a:pPr marL="0" lvl="0" indent="0" algn="l">
              <a:lnSpc>
                <a:spcPts val="9017"/>
              </a:lnSpc>
              <a:spcBef>
                <a:spcPct val="0"/>
              </a:spcBef>
            </a:pPr>
            <a:r>
              <a:rPr lang="en-US" sz="9017" u="none" strike="noStrike" dirty="0" err="1">
                <a:solidFill>
                  <a:srgbClr val="F2F4F3"/>
                </a:solidFill>
                <a:latin typeface="Georgia Pro Condensed"/>
                <a:ea typeface="Georgia Pro Condensed"/>
                <a:cs typeface="Georgia Pro Condensed"/>
                <a:sym typeface="Georgia Pro Condensed"/>
              </a:rPr>
              <a:t>一人の子どもの行動変容</a:t>
            </a:r>
            <a:endParaRPr lang="en-US" sz="9017" u="none" strike="noStrike" dirty="0">
              <a:solidFill>
                <a:srgbClr val="F2F4F3"/>
              </a:solidFill>
              <a:latin typeface="Georgia Pro Condensed"/>
              <a:ea typeface="Georgia Pro Condensed"/>
              <a:cs typeface="Georgia Pro Condensed"/>
              <a:sym typeface="Georgia Pro Condensed"/>
            </a:endParaRPr>
          </a:p>
        </p:txBody>
      </p:sp>
      <p:sp>
        <p:nvSpPr>
          <p:cNvPr id="8" name="TextBox 8"/>
          <p:cNvSpPr txBox="1"/>
          <p:nvPr/>
        </p:nvSpPr>
        <p:spPr>
          <a:xfrm>
            <a:off x="216946" y="6864772"/>
            <a:ext cx="8927054" cy="1535228"/>
          </a:xfrm>
          <a:prstGeom prst="rect">
            <a:avLst/>
          </a:prstGeom>
        </p:spPr>
        <p:txBody>
          <a:bodyPr lIns="0" tIns="0" rIns="0" bIns="0" rtlCol="0" anchor="t">
            <a:spAutoFit/>
          </a:bodyPr>
          <a:lstStyle/>
          <a:p>
            <a:pPr marL="0" lvl="0" indent="0" algn="l">
              <a:lnSpc>
                <a:spcPts val="4149"/>
              </a:lnSpc>
            </a:pPr>
            <a:r>
              <a:rPr lang="en-US" sz="2964" u="none" strike="noStrike" spc="-44" dirty="0" err="1">
                <a:solidFill>
                  <a:srgbClr val="FFFFFF"/>
                </a:solidFill>
                <a:latin typeface="Helvetica World"/>
                <a:ea typeface="Helvetica World"/>
                <a:cs typeface="Helvetica World"/>
                <a:sym typeface="Helvetica World"/>
              </a:rPr>
              <a:t>参加した子どもたちは、環境やメコン川</a:t>
            </a:r>
            <a:r>
              <a:rPr lang="en-US" sz="2964" b="1" u="none" strike="noStrike" spc="-44" dirty="0" err="1">
                <a:solidFill>
                  <a:srgbClr val="FFFFFF"/>
                </a:solidFill>
                <a:latin typeface="Helvetica World Bold"/>
                <a:ea typeface="Helvetica World Bold"/>
                <a:cs typeface="Helvetica World Bold"/>
                <a:sym typeface="Helvetica World Bold"/>
              </a:rPr>
              <a:t>の大切さを</a:t>
            </a:r>
            <a:endParaRPr lang="en-US" sz="2964" b="1" u="none" strike="noStrike" spc="-44" dirty="0">
              <a:solidFill>
                <a:srgbClr val="FFFFFF"/>
              </a:solidFill>
              <a:latin typeface="Helvetica World Bold"/>
              <a:ea typeface="Helvetica World Bold"/>
              <a:cs typeface="Helvetica World Bold"/>
              <a:sym typeface="Helvetica World Bold"/>
            </a:endParaRPr>
          </a:p>
          <a:p>
            <a:pPr marL="0" lvl="0" indent="0" algn="l">
              <a:lnSpc>
                <a:spcPts val="4149"/>
              </a:lnSpc>
            </a:pPr>
            <a:r>
              <a:rPr lang="en-US" sz="2964" b="1" u="none" strike="noStrike" spc="-44" dirty="0" err="1">
                <a:solidFill>
                  <a:srgbClr val="FFFFFF"/>
                </a:solidFill>
                <a:latin typeface="Helvetica World Bold"/>
                <a:ea typeface="Helvetica World Bold"/>
                <a:cs typeface="Helvetica World Bold"/>
                <a:sym typeface="Helvetica World Bold"/>
              </a:rPr>
              <a:t>学び</a:t>
            </a:r>
            <a:r>
              <a:rPr lang="en-US" sz="2964" u="none" strike="noStrike" spc="-44" dirty="0" err="1">
                <a:solidFill>
                  <a:srgbClr val="FFFFFF"/>
                </a:solidFill>
                <a:latin typeface="Helvetica World"/>
                <a:ea typeface="Helvetica World"/>
                <a:cs typeface="Helvetica World"/>
                <a:sym typeface="Helvetica World"/>
              </a:rPr>
              <a:t>、持続可能な未来に向けて成長しています</a:t>
            </a:r>
            <a:r>
              <a:rPr lang="en-US" sz="2964" u="none" strike="noStrike" spc="-44" dirty="0">
                <a:solidFill>
                  <a:srgbClr val="FFFFFF"/>
                </a:solidFill>
                <a:latin typeface="Helvetica World"/>
                <a:ea typeface="Helvetica World"/>
                <a:cs typeface="Helvetica World"/>
                <a:sym typeface="Helvetica World"/>
              </a:rPr>
              <a:t>。</a:t>
            </a:r>
          </a:p>
          <a:p>
            <a:pPr marL="0" lvl="0" indent="0" algn="l">
              <a:lnSpc>
                <a:spcPts val="4149"/>
              </a:lnSpc>
            </a:pPr>
            <a:r>
              <a:rPr lang="en-US" sz="2964" u="none" strike="noStrike" dirty="0" err="1">
                <a:solidFill>
                  <a:srgbClr val="FFFFFF"/>
                </a:solidFill>
                <a:latin typeface="Helvetica World"/>
                <a:ea typeface="Helvetica World"/>
                <a:cs typeface="Helvetica World"/>
                <a:sym typeface="Helvetica World"/>
              </a:rPr>
              <a:t>彼らの変化は、地域全体に希望をもたらします</a:t>
            </a:r>
            <a:r>
              <a:rPr lang="en-US" sz="2964" u="none" strike="noStrike" dirty="0">
                <a:solidFill>
                  <a:srgbClr val="FFFFFF"/>
                </a:solidFill>
                <a:latin typeface="Helvetica World"/>
                <a:ea typeface="Helvetica World"/>
                <a:cs typeface="Helvetica World"/>
                <a:sym typeface="Helvetica World"/>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01239" y="1003116"/>
            <a:ext cx="7356986" cy="969493"/>
            <a:chOff x="0" y="0"/>
            <a:chExt cx="9809315" cy="1292657"/>
          </a:xfrm>
        </p:grpSpPr>
        <p:sp>
          <p:nvSpPr>
            <p:cNvPr id="3" name="Freeform 3"/>
            <p:cNvSpPr/>
            <p:nvPr/>
          </p:nvSpPr>
          <p:spPr>
            <a:xfrm>
              <a:off x="-1524" y="-1524"/>
              <a:ext cx="9812401" cy="1295654"/>
            </a:xfrm>
            <a:custGeom>
              <a:avLst/>
              <a:gdLst/>
              <a:ahLst/>
              <a:cxnLst/>
              <a:rect l="l" t="t" r="r" b="b"/>
              <a:pathLst>
                <a:path w="9812401" h="1295654">
                  <a:moveTo>
                    <a:pt x="1524" y="0"/>
                  </a:moveTo>
                  <a:lnTo>
                    <a:pt x="9810877" y="0"/>
                  </a:lnTo>
                  <a:cubicBezTo>
                    <a:pt x="9811766" y="0"/>
                    <a:pt x="9812401" y="762"/>
                    <a:pt x="9812401" y="1524"/>
                  </a:cubicBezTo>
                  <a:lnTo>
                    <a:pt x="9812401" y="1294130"/>
                  </a:lnTo>
                  <a:cubicBezTo>
                    <a:pt x="9812401" y="1295019"/>
                    <a:pt x="9811639" y="1295654"/>
                    <a:pt x="9810877" y="1295654"/>
                  </a:cubicBezTo>
                  <a:lnTo>
                    <a:pt x="1524" y="1295654"/>
                  </a:lnTo>
                  <a:cubicBezTo>
                    <a:pt x="635" y="1295654"/>
                    <a:pt x="0" y="1294892"/>
                    <a:pt x="0" y="1294130"/>
                  </a:cubicBezTo>
                  <a:lnTo>
                    <a:pt x="0" y="1524"/>
                  </a:lnTo>
                  <a:cubicBezTo>
                    <a:pt x="0" y="635"/>
                    <a:pt x="762" y="0"/>
                    <a:pt x="1524" y="0"/>
                  </a:cubicBezTo>
                  <a:moveTo>
                    <a:pt x="1524" y="3048"/>
                  </a:moveTo>
                  <a:lnTo>
                    <a:pt x="1524" y="1524"/>
                  </a:lnTo>
                  <a:lnTo>
                    <a:pt x="3048" y="1524"/>
                  </a:lnTo>
                  <a:lnTo>
                    <a:pt x="3048" y="1294130"/>
                  </a:lnTo>
                  <a:lnTo>
                    <a:pt x="1524" y="1294130"/>
                  </a:lnTo>
                  <a:lnTo>
                    <a:pt x="1524" y="1292606"/>
                  </a:lnTo>
                  <a:lnTo>
                    <a:pt x="9810877" y="1292606"/>
                  </a:lnTo>
                  <a:lnTo>
                    <a:pt x="9810877" y="1294130"/>
                  </a:lnTo>
                  <a:lnTo>
                    <a:pt x="9809353" y="1294130"/>
                  </a:lnTo>
                  <a:lnTo>
                    <a:pt x="9809353" y="1524"/>
                  </a:lnTo>
                  <a:lnTo>
                    <a:pt x="9810877" y="1524"/>
                  </a:lnTo>
                  <a:lnTo>
                    <a:pt x="9810877" y="3048"/>
                  </a:lnTo>
                  <a:lnTo>
                    <a:pt x="1524" y="3048"/>
                  </a:lnTo>
                  <a:close/>
                </a:path>
              </a:pathLst>
            </a:custGeom>
            <a:solidFill>
              <a:srgbClr val="000000"/>
            </a:solidFill>
          </p:spPr>
          <p:txBody>
            <a:bodyPr/>
            <a:lstStyle/>
            <a:p>
              <a:endParaRPr lang="ja-JP" altLang="en-US"/>
            </a:p>
          </p:txBody>
        </p:sp>
        <p:sp>
          <p:nvSpPr>
            <p:cNvPr id="4" name="TextBox 4"/>
            <p:cNvSpPr txBox="1"/>
            <p:nvPr/>
          </p:nvSpPr>
          <p:spPr>
            <a:xfrm>
              <a:off x="0" y="-257175"/>
              <a:ext cx="9809315" cy="1549832"/>
            </a:xfrm>
            <a:prstGeom prst="rect">
              <a:avLst/>
            </a:prstGeom>
          </p:spPr>
          <p:txBody>
            <a:bodyPr lIns="50800" tIns="50800" rIns="50800" bIns="50800" rtlCol="0" anchor="t"/>
            <a:lstStyle/>
            <a:p>
              <a:pPr algn="l">
                <a:lnSpc>
                  <a:spcPts val="6480"/>
                </a:lnSpc>
              </a:pPr>
              <a:r>
                <a:rPr lang="en-US" sz="5400" b="1">
                  <a:solidFill>
                    <a:srgbClr val="000000"/>
                  </a:solidFill>
                  <a:latin typeface="游ゴシック体 Bold"/>
                  <a:ea typeface="游ゴシック体 Bold"/>
                  <a:cs typeface="游ゴシック体 Bold"/>
                  <a:sym typeface="游ゴシック体 Bold"/>
                </a:rPr>
                <a:t>  国際ロータリー (RI)</a:t>
              </a:r>
            </a:p>
          </p:txBody>
        </p:sp>
      </p:grpSp>
      <p:grpSp>
        <p:nvGrpSpPr>
          <p:cNvPr id="5" name="Group 5"/>
          <p:cNvGrpSpPr/>
          <p:nvPr/>
        </p:nvGrpSpPr>
        <p:grpSpPr>
          <a:xfrm>
            <a:off x="9328490" y="1003106"/>
            <a:ext cx="7824778" cy="969493"/>
            <a:chOff x="0" y="0"/>
            <a:chExt cx="10433037" cy="1292657"/>
          </a:xfrm>
        </p:grpSpPr>
        <p:sp>
          <p:nvSpPr>
            <p:cNvPr id="6" name="Freeform 6"/>
            <p:cNvSpPr/>
            <p:nvPr/>
          </p:nvSpPr>
          <p:spPr>
            <a:xfrm>
              <a:off x="-1524" y="-1524"/>
              <a:ext cx="10436098" cy="1295654"/>
            </a:xfrm>
            <a:custGeom>
              <a:avLst/>
              <a:gdLst/>
              <a:ahLst/>
              <a:cxnLst/>
              <a:rect l="l" t="t" r="r" b="b"/>
              <a:pathLst>
                <a:path w="10436098" h="1295654">
                  <a:moveTo>
                    <a:pt x="1524" y="0"/>
                  </a:moveTo>
                  <a:lnTo>
                    <a:pt x="10434574" y="0"/>
                  </a:lnTo>
                  <a:cubicBezTo>
                    <a:pt x="10435463" y="0"/>
                    <a:pt x="10436098" y="762"/>
                    <a:pt x="10436098" y="1524"/>
                  </a:cubicBezTo>
                  <a:lnTo>
                    <a:pt x="10436098" y="1294130"/>
                  </a:lnTo>
                  <a:cubicBezTo>
                    <a:pt x="10436098" y="1295019"/>
                    <a:pt x="10435336" y="1295654"/>
                    <a:pt x="10434574" y="1295654"/>
                  </a:cubicBezTo>
                  <a:lnTo>
                    <a:pt x="1524" y="1295654"/>
                  </a:lnTo>
                  <a:cubicBezTo>
                    <a:pt x="635" y="1295654"/>
                    <a:pt x="0" y="1294892"/>
                    <a:pt x="0" y="1294130"/>
                  </a:cubicBezTo>
                  <a:lnTo>
                    <a:pt x="0" y="1524"/>
                  </a:lnTo>
                  <a:cubicBezTo>
                    <a:pt x="0" y="635"/>
                    <a:pt x="762" y="0"/>
                    <a:pt x="1524" y="0"/>
                  </a:cubicBezTo>
                  <a:moveTo>
                    <a:pt x="1524" y="3048"/>
                  </a:moveTo>
                  <a:lnTo>
                    <a:pt x="1524" y="1524"/>
                  </a:lnTo>
                  <a:lnTo>
                    <a:pt x="3048" y="1524"/>
                  </a:lnTo>
                  <a:lnTo>
                    <a:pt x="3048" y="1294130"/>
                  </a:lnTo>
                  <a:lnTo>
                    <a:pt x="1524" y="1294130"/>
                  </a:lnTo>
                  <a:lnTo>
                    <a:pt x="1524" y="1292606"/>
                  </a:lnTo>
                  <a:lnTo>
                    <a:pt x="10434574" y="1292606"/>
                  </a:lnTo>
                  <a:lnTo>
                    <a:pt x="10434574" y="1294130"/>
                  </a:lnTo>
                  <a:lnTo>
                    <a:pt x="10433050" y="1294130"/>
                  </a:lnTo>
                  <a:lnTo>
                    <a:pt x="10433050" y="1524"/>
                  </a:lnTo>
                  <a:lnTo>
                    <a:pt x="10434574" y="1524"/>
                  </a:lnTo>
                  <a:lnTo>
                    <a:pt x="10434574" y="3048"/>
                  </a:lnTo>
                  <a:lnTo>
                    <a:pt x="1524" y="3048"/>
                  </a:lnTo>
                  <a:close/>
                </a:path>
              </a:pathLst>
            </a:custGeom>
            <a:solidFill>
              <a:srgbClr val="000000"/>
            </a:solidFill>
          </p:spPr>
          <p:txBody>
            <a:bodyPr/>
            <a:lstStyle/>
            <a:p>
              <a:endParaRPr lang="ja-JP" altLang="en-US"/>
            </a:p>
          </p:txBody>
        </p:sp>
        <p:sp>
          <p:nvSpPr>
            <p:cNvPr id="7" name="TextBox 7"/>
            <p:cNvSpPr txBox="1"/>
            <p:nvPr/>
          </p:nvSpPr>
          <p:spPr>
            <a:xfrm>
              <a:off x="0" y="-257175"/>
              <a:ext cx="10433037" cy="1549832"/>
            </a:xfrm>
            <a:prstGeom prst="rect">
              <a:avLst/>
            </a:prstGeom>
          </p:spPr>
          <p:txBody>
            <a:bodyPr lIns="50800" tIns="50800" rIns="50800" bIns="50800" rtlCol="0" anchor="t"/>
            <a:lstStyle/>
            <a:p>
              <a:pPr algn="l">
                <a:lnSpc>
                  <a:spcPts val="6480"/>
                </a:lnSpc>
              </a:pPr>
              <a:r>
                <a:rPr lang="en-US" sz="5400" b="1">
                  <a:solidFill>
                    <a:srgbClr val="000000"/>
                  </a:solidFill>
                  <a:latin typeface="游ゴシック体 Bold"/>
                  <a:ea typeface="游ゴシック体 Bold"/>
                  <a:cs typeface="游ゴシック体 Bold"/>
                  <a:sym typeface="游ゴシック体 Bold"/>
                </a:rPr>
                <a:t>ロータリー財団（TRF）</a:t>
              </a:r>
            </a:p>
          </p:txBody>
        </p:sp>
      </p:grpSp>
      <p:sp>
        <p:nvSpPr>
          <p:cNvPr id="8" name="TextBox 8"/>
          <p:cNvSpPr txBox="1"/>
          <p:nvPr/>
        </p:nvSpPr>
        <p:spPr>
          <a:xfrm>
            <a:off x="6875126" y="64103"/>
            <a:ext cx="3325778" cy="782031"/>
          </a:xfrm>
          <a:prstGeom prst="rect">
            <a:avLst/>
          </a:prstGeom>
        </p:spPr>
        <p:txBody>
          <a:bodyPr lIns="0" tIns="0" rIns="0" bIns="0" rtlCol="0" anchor="t">
            <a:spAutoFit/>
          </a:bodyPr>
          <a:lstStyle/>
          <a:p>
            <a:pPr algn="l">
              <a:lnSpc>
                <a:spcPts val="4320"/>
              </a:lnSpc>
            </a:pPr>
            <a:r>
              <a:rPr lang="en-US" sz="3600" b="1">
                <a:solidFill>
                  <a:srgbClr val="000000"/>
                </a:solidFill>
                <a:latin typeface="游ゴシック体 Bold"/>
                <a:ea typeface="游ゴシック体 Bold"/>
                <a:cs typeface="游ゴシック体 Bold"/>
                <a:sym typeface="游ゴシック体 Bold"/>
              </a:rPr>
              <a:t>２０２６－２７</a:t>
            </a:r>
          </a:p>
        </p:txBody>
      </p:sp>
      <p:grpSp>
        <p:nvGrpSpPr>
          <p:cNvPr id="9" name="Group 9"/>
          <p:cNvGrpSpPr/>
          <p:nvPr/>
        </p:nvGrpSpPr>
        <p:grpSpPr>
          <a:xfrm>
            <a:off x="13816975" y="2310222"/>
            <a:ext cx="1953682" cy="2124285"/>
            <a:chOff x="0" y="0"/>
            <a:chExt cx="2604910" cy="2832379"/>
          </a:xfrm>
        </p:grpSpPr>
        <p:sp>
          <p:nvSpPr>
            <p:cNvPr id="10" name="Freeform 10"/>
            <p:cNvSpPr/>
            <p:nvPr/>
          </p:nvSpPr>
          <p:spPr>
            <a:xfrm>
              <a:off x="0" y="0"/>
              <a:ext cx="2604897" cy="2832354"/>
            </a:xfrm>
            <a:custGeom>
              <a:avLst/>
              <a:gdLst/>
              <a:ahLst/>
              <a:cxnLst/>
              <a:rect l="l" t="t" r="r" b="b"/>
              <a:pathLst>
                <a:path w="2604897" h="2832354">
                  <a:moveTo>
                    <a:pt x="0" y="0"/>
                  </a:moveTo>
                  <a:lnTo>
                    <a:pt x="2604897" y="0"/>
                  </a:lnTo>
                  <a:lnTo>
                    <a:pt x="2604897" y="2832354"/>
                  </a:lnTo>
                  <a:lnTo>
                    <a:pt x="0" y="2832354"/>
                  </a:lnTo>
                  <a:lnTo>
                    <a:pt x="0" y="0"/>
                  </a:lnTo>
                  <a:close/>
                </a:path>
              </a:pathLst>
            </a:custGeom>
            <a:blipFill>
              <a:blip r:embed="rId2"/>
              <a:stretch>
                <a:fillRect/>
              </a:stretch>
            </a:blipFill>
          </p:spPr>
          <p:txBody>
            <a:bodyPr/>
            <a:lstStyle/>
            <a:p>
              <a:endParaRPr lang="ja-JP" altLang="en-US"/>
            </a:p>
          </p:txBody>
        </p:sp>
      </p:grpSp>
      <p:sp>
        <p:nvSpPr>
          <p:cNvPr id="11" name="TextBox 11"/>
          <p:cNvSpPr txBox="1"/>
          <p:nvPr/>
        </p:nvSpPr>
        <p:spPr>
          <a:xfrm>
            <a:off x="9767297" y="4451509"/>
            <a:ext cx="3325778"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ジェニファー・ジョーンズ</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財団管理委員長</a:t>
            </a:r>
          </a:p>
        </p:txBody>
      </p:sp>
      <p:sp>
        <p:nvSpPr>
          <p:cNvPr id="12" name="TextBox 12"/>
          <p:cNvSpPr txBox="1"/>
          <p:nvPr/>
        </p:nvSpPr>
        <p:spPr>
          <a:xfrm>
            <a:off x="13592594" y="4431335"/>
            <a:ext cx="2402443"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辰野克彦</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財団管理委員</a:t>
            </a:r>
          </a:p>
        </p:txBody>
      </p:sp>
      <p:sp>
        <p:nvSpPr>
          <p:cNvPr id="13" name="TextBox 13"/>
          <p:cNvSpPr txBox="1"/>
          <p:nvPr/>
        </p:nvSpPr>
        <p:spPr>
          <a:xfrm>
            <a:off x="1123378" y="4431335"/>
            <a:ext cx="2787167"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オラインカ・ババロラ</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RI会長</a:t>
            </a:r>
          </a:p>
        </p:txBody>
      </p:sp>
      <p:sp>
        <p:nvSpPr>
          <p:cNvPr id="14" name="TextBox 14"/>
          <p:cNvSpPr txBox="1"/>
          <p:nvPr/>
        </p:nvSpPr>
        <p:spPr>
          <a:xfrm>
            <a:off x="3862416" y="4431335"/>
            <a:ext cx="2510647"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中谷研一</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RI理事（1A）</a:t>
            </a:r>
          </a:p>
        </p:txBody>
      </p:sp>
      <p:sp>
        <p:nvSpPr>
          <p:cNvPr id="15" name="TextBox 15"/>
          <p:cNvSpPr txBox="1"/>
          <p:nvPr/>
        </p:nvSpPr>
        <p:spPr>
          <a:xfrm>
            <a:off x="6273927" y="4417066"/>
            <a:ext cx="2674153" cy="936660"/>
          </a:xfrm>
          <a:prstGeom prst="rect">
            <a:avLst/>
          </a:prstGeom>
        </p:spPr>
        <p:txBody>
          <a:bodyPr lIns="0" tIns="0" rIns="0" bIns="0" rtlCol="0" anchor="t">
            <a:spAutoFit/>
          </a:bodyPr>
          <a:lstStyle/>
          <a:p>
            <a:pPr algn="ctr">
              <a:lnSpc>
                <a:spcPts val="2520"/>
              </a:lnSpc>
            </a:pPr>
            <a:r>
              <a:rPr lang="en-US" sz="2100" b="1">
                <a:solidFill>
                  <a:srgbClr val="000000"/>
                </a:solidFill>
                <a:latin typeface="游ゴシック体 Bold"/>
                <a:ea typeface="游ゴシック体 Bold"/>
                <a:cs typeface="游ゴシック体 Bold"/>
                <a:sym typeface="游ゴシック体 Bold"/>
              </a:rPr>
              <a:t>四宮孝郎</a:t>
            </a:r>
          </a:p>
          <a:p>
            <a:pPr algn="ctr">
              <a:lnSpc>
                <a:spcPts val="3600"/>
              </a:lnSpc>
            </a:pPr>
            <a:r>
              <a:rPr lang="en-US" sz="3000" b="1">
                <a:solidFill>
                  <a:srgbClr val="000000"/>
                </a:solidFill>
                <a:latin typeface="游ゴシック体 Bold"/>
                <a:ea typeface="游ゴシック体 Bold"/>
                <a:cs typeface="游ゴシック体 Bold"/>
                <a:sym typeface="游ゴシック体 Bold"/>
              </a:rPr>
              <a:t>  RI理事（3）</a:t>
            </a:r>
          </a:p>
        </p:txBody>
      </p:sp>
      <p:grpSp>
        <p:nvGrpSpPr>
          <p:cNvPr id="16" name="Group 16"/>
          <p:cNvGrpSpPr/>
          <p:nvPr/>
        </p:nvGrpSpPr>
        <p:grpSpPr>
          <a:xfrm>
            <a:off x="1540116" y="2310222"/>
            <a:ext cx="1953682" cy="2054733"/>
            <a:chOff x="0" y="0"/>
            <a:chExt cx="2604910" cy="2739644"/>
          </a:xfrm>
        </p:grpSpPr>
        <p:sp>
          <p:nvSpPr>
            <p:cNvPr id="17" name="Freeform 17"/>
            <p:cNvSpPr/>
            <p:nvPr/>
          </p:nvSpPr>
          <p:spPr>
            <a:xfrm>
              <a:off x="0" y="0"/>
              <a:ext cx="2604897" cy="2739644"/>
            </a:xfrm>
            <a:custGeom>
              <a:avLst/>
              <a:gdLst/>
              <a:ahLst/>
              <a:cxnLst/>
              <a:rect l="l" t="t" r="r" b="b"/>
              <a:pathLst>
                <a:path w="2604897" h="2739644">
                  <a:moveTo>
                    <a:pt x="0" y="0"/>
                  </a:moveTo>
                  <a:lnTo>
                    <a:pt x="2604897" y="0"/>
                  </a:lnTo>
                  <a:lnTo>
                    <a:pt x="2604897" y="2739644"/>
                  </a:lnTo>
                  <a:lnTo>
                    <a:pt x="0" y="2739644"/>
                  </a:lnTo>
                  <a:lnTo>
                    <a:pt x="0" y="0"/>
                  </a:lnTo>
                  <a:close/>
                </a:path>
              </a:pathLst>
            </a:custGeom>
            <a:blipFill>
              <a:blip r:embed="rId3"/>
              <a:stretch>
                <a:fillRect/>
              </a:stretch>
            </a:blipFill>
          </p:spPr>
          <p:txBody>
            <a:bodyPr/>
            <a:lstStyle/>
            <a:p>
              <a:endParaRPr lang="ja-JP" altLang="en-US"/>
            </a:p>
          </p:txBody>
        </p:sp>
      </p:grpSp>
      <p:grpSp>
        <p:nvGrpSpPr>
          <p:cNvPr id="18" name="Group 18"/>
          <p:cNvGrpSpPr/>
          <p:nvPr/>
        </p:nvGrpSpPr>
        <p:grpSpPr>
          <a:xfrm>
            <a:off x="4238816" y="2310222"/>
            <a:ext cx="1757848" cy="2043598"/>
            <a:chOff x="0" y="0"/>
            <a:chExt cx="2343798" cy="2724798"/>
          </a:xfrm>
        </p:grpSpPr>
        <p:sp>
          <p:nvSpPr>
            <p:cNvPr id="19" name="Freeform 19"/>
            <p:cNvSpPr/>
            <p:nvPr/>
          </p:nvSpPr>
          <p:spPr>
            <a:xfrm>
              <a:off x="0" y="0"/>
              <a:ext cx="2343785" cy="2724785"/>
            </a:xfrm>
            <a:custGeom>
              <a:avLst/>
              <a:gdLst/>
              <a:ahLst/>
              <a:cxnLst/>
              <a:rect l="l" t="t" r="r" b="b"/>
              <a:pathLst>
                <a:path w="2343785" h="2724785">
                  <a:moveTo>
                    <a:pt x="0" y="0"/>
                  </a:moveTo>
                  <a:lnTo>
                    <a:pt x="2343785" y="0"/>
                  </a:lnTo>
                  <a:lnTo>
                    <a:pt x="2343785" y="2724785"/>
                  </a:lnTo>
                  <a:lnTo>
                    <a:pt x="0" y="2724785"/>
                  </a:lnTo>
                  <a:lnTo>
                    <a:pt x="0" y="0"/>
                  </a:lnTo>
                  <a:close/>
                </a:path>
              </a:pathLst>
            </a:custGeom>
            <a:blipFill>
              <a:blip r:embed="rId4"/>
              <a:stretch>
                <a:fillRect/>
              </a:stretch>
            </a:blipFill>
          </p:spPr>
          <p:txBody>
            <a:bodyPr/>
            <a:lstStyle/>
            <a:p>
              <a:endParaRPr lang="ja-JP" altLang="en-US"/>
            </a:p>
          </p:txBody>
        </p:sp>
      </p:grpSp>
      <p:grpSp>
        <p:nvGrpSpPr>
          <p:cNvPr id="20" name="Group 20"/>
          <p:cNvGrpSpPr/>
          <p:nvPr/>
        </p:nvGrpSpPr>
        <p:grpSpPr>
          <a:xfrm>
            <a:off x="10292334" y="2310222"/>
            <a:ext cx="2068830" cy="2205990"/>
            <a:chOff x="0" y="0"/>
            <a:chExt cx="2758440" cy="2941320"/>
          </a:xfrm>
        </p:grpSpPr>
        <p:sp>
          <p:nvSpPr>
            <p:cNvPr id="21" name="Freeform 21"/>
            <p:cNvSpPr/>
            <p:nvPr/>
          </p:nvSpPr>
          <p:spPr>
            <a:xfrm>
              <a:off x="0" y="0"/>
              <a:ext cx="2758440" cy="2941320"/>
            </a:xfrm>
            <a:custGeom>
              <a:avLst/>
              <a:gdLst/>
              <a:ahLst/>
              <a:cxnLst/>
              <a:rect l="l" t="t" r="r" b="b"/>
              <a:pathLst>
                <a:path w="2758440" h="2941320">
                  <a:moveTo>
                    <a:pt x="0" y="0"/>
                  </a:moveTo>
                  <a:lnTo>
                    <a:pt x="2758440" y="0"/>
                  </a:lnTo>
                  <a:lnTo>
                    <a:pt x="2758440" y="2941320"/>
                  </a:lnTo>
                  <a:lnTo>
                    <a:pt x="0" y="2941320"/>
                  </a:lnTo>
                  <a:lnTo>
                    <a:pt x="0" y="0"/>
                  </a:lnTo>
                  <a:close/>
                </a:path>
              </a:pathLst>
            </a:custGeom>
            <a:blipFill>
              <a:blip r:embed="rId5"/>
              <a:stretch>
                <a:fillRect/>
              </a:stretch>
            </a:blipFill>
          </p:spPr>
          <p:txBody>
            <a:bodyPr/>
            <a:lstStyle/>
            <a:p>
              <a:endParaRPr lang="ja-JP" altLang="en-US"/>
            </a:p>
          </p:txBody>
        </p:sp>
      </p:grpSp>
      <p:grpSp>
        <p:nvGrpSpPr>
          <p:cNvPr id="22" name="Group 22"/>
          <p:cNvGrpSpPr/>
          <p:nvPr/>
        </p:nvGrpSpPr>
        <p:grpSpPr>
          <a:xfrm>
            <a:off x="6661385" y="2240671"/>
            <a:ext cx="1830153" cy="2124285"/>
            <a:chOff x="0" y="0"/>
            <a:chExt cx="2440203" cy="2832379"/>
          </a:xfrm>
        </p:grpSpPr>
        <p:sp>
          <p:nvSpPr>
            <p:cNvPr id="23" name="Freeform 23"/>
            <p:cNvSpPr/>
            <p:nvPr/>
          </p:nvSpPr>
          <p:spPr>
            <a:xfrm>
              <a:off x="0" y="0"/>
              <a:ext cx="2440178" cy="2832354"/>
            </a:xfrm>
            <a:custGeom>
              <a:avLst/>
              <a:gdLst/>
              <a:ahLst/>
              <a:cxnLst/>
              <a:rect l="l" t="t" r="r" b="b"/>
              <a:pathLst>
                <a:path w="2440178" h="2832354">
                  <a:moveTo>
                    <a:pt x="0" y="0"/>
                  </a:moveTo>
                  <a:lnTo>
                    <a:pt x="2440178" y="0"/>
                  </a:lnTo>
                  <a:lnTo>
                    <a:pt x="2440178" y="2832354"/>
                  </a:lnTo>
                  <a:lnTo>
                    <a:pt x="0" y="2832354"/>
                  </a:lnTo>
                  <a:lnTo>
                    <a:pt x="0" y="0"/>
                  </a:lnTo>
                  <a:close/>
                </a:path>
              </a:pathLst>
            </a:custGeom>
            <a:blipFill>
              <a:blip r:embed="rId6"/>
              <a:stretch>
                <a:fillRect r="-1"/>
              </a:stretch>
            </a:blipFill>
          </p:spPr>
          <p:txBody>
            <a:bodyPr/>
            <a:lstStyle/>
            <a:p>
              <a:endParaRPr lang="ja-JP" altLang="en-US"/>
            </a:p>
          </p:txBody>
        </p:sp>
      </p:grpSp>
      <p:sp>
        <p:nvSpPr>
          <p:cNvPr id="24" name="TextBox 24"/>
          <p:cNvSpPr txBox="1"/>
          <p:nvPr/>
        </p:nvSpPr>
        <p:spPr>
          <a:xfrm>
            <a:off x="1828800" y="6217320"/>
            <a:ext cx="6960870" cy="3259445"/>
          </a:xfrm>
          <a:prstGeom prst="rect">
            <a:avLst/>
          </a:prstGeom>
        </p:spPr>
        <p:txBody>
          <a:bodyPr lIns="0" tIns="0" rIns="0" bIns="0" rtlCol="0" anchor="t">
            <a:spAutoFit/>
          </a:bodyPr>
          <a:lstStyle/>
          <a:p>
            <a:pPr algn="l">
              <a:lnSpc>
                <a:spcPts val="5040"/>
              </a:lnSpc>
            </a:pPr>
            <a:r>
              <a:rPr lang="en-US" sz="4200" b="1" dirty="0">
                <a:solidFill>
                  <a:srgbClr val="000000"/>
                </a:solidFill>
                <a:latin typeface="游ゴシック体 Bold"/>
                <a:ea typeface="游ゴシック体 Bold"/>
                <a:cs typeface="游ゴシック体 Bold"/>
                <a:sym typeface="游ゴシック体 Bold"/>
              </a:rPr>
              <a:t>　　　　　RMC　　　　</a:t>
            </a:r>
          </a:p>
          <a:p>
            <a:pPr algn="l">
              <a:lnSpc>
                <a:spcPts val="1889"/>
              </a:lnSpc>
            </a:pPr>
            <a:r>
              <a:rPr lang="en-US" sz="1575" b="1" dirty="0">
                <a:solidFill>
                  <a:srgbClr val="000000"/>
                </a:solidFill>
                <a:latin typeface="游ゴシック体 Bold"/>
                <a:ea typeface="游ゴシック体 Bold"/>
                <a:cs typeface="游ゴシック体 Bold"/>
                <a:sym typeface="游ゴシック体 Bold"/>
              </a:rPr>
              <a:t>　</a:t>
            </a:r>
          </a:p>
          <a:p>
            <a:pPr algn="l">
              <a:lnSpc>
                <a:spcPts val="4320"/>
              </a:lnSpc>
            </a:pPr>
            <a:r>
              <a:rPr lang="en-US" sz="3600" dirty="0">
                <a:solidFill>
                  <a:srgbClr val="000000"/>
                </a:solidFill>
                <a:latin typeface="游ゴシック体"/>
                <a:ea typeface="游ゴシック体"/>
                <a:cs typeface="游ゴシック体"/>
                <a:sym typeface="游ゴシック体"/>
              </a:rPr>
              <a:t>第１地域：田中久夫（高崎）</a:t>
            </a:r>
          </a:p>
          <a:p>
            <a:pPr algn="l">
              <a:lnSpc>
                <a:spcPts val="4320"/>
              </a:lnSpc>
            </a:pPr>
            <a:r>
              <a:rPr lang="en-US" sz="3600" dirty="0">
                <a:solidFill>
                  <a:srgbClr val="000000"/>
                </a:solidFill>
                <a:latin typeface="游ゴシック体"/>
                <a:ea typeface="游ゴシック体"/>
                <a:cs typeface="游ゴシック体"/>
                <a:sym typeface="游ゴシック体"/>
              </a:rPr>
              <a:t>第２地域：若林英博（東京麹町）</a:t>
            </a:r>
          </a:p>
          <a:p>
            <a:pPr algn="l">
              <a:lnSpc>
                <a:spcPts val="4320"/>
              </a:lnSpc>
            </a:pPr>
            <a:r>
              <a:rPr lang="en-US" sz="3600" dirty="0">
                <a:solidFill>
                  <a:srgbClr val="000000"/>
                </a:solidFill>
                <a:latin typeface="游ゴシック体"/>
                <a:ea typeface="游ゴシック体"/>
                <a:cs typeface="游ゴシック体"/>
                <a:sym typeface="游ゴシック体"/>
              </a:rPr>
              <a:t>第３地域：中川基成（あすか）   </a:t>
            </a:r>
          </a:p>
          <a:p>
            <a:pPr algn="l">
              <a:lnSpc>
                <a:spcPts val="3600"/>
              </a:lnSpc>
            </a:pPr>
            <a:r>
              <a:rPr lang="en-US" sz="3000" dirty="0">
                <a:solidFill>
                  <a:srgbClr val="000000"/>
                </a:solidFill>
                <a:latin typeface="游ゴシック体"/>
                <a:ea typeface="游ゴシック体"/>
                <a:cs typeface="游ゴシック体"/>
                <a:sym typeface="游ゴシック体"/>
              </a:rPr>
              <a:t>　　　　　</a:t>
            </a:r>
            <a:r>
              <a:rPr lang="en-US" sz="3000" b="1" dirty="0">
                <a:solidFill>
                  <a:srgbClr val="000000"/>
                </a:solidFill>
                <a:latin typeface="游ゴシック体 Bold"/>
                <a:ea typeface="游ゴシック体 Bold"/>
                <a:cs typeface="游ゴシック体 Bold"/>
                <a:sym typeface="游ゴシック体 Bold"/>
              </a:rPr>
              <a:t>　　</a:t>
            </a:r>
          </a:p>
        </p:txBody>
      </p:sp>
      <p:sp>
        <p:nvSpPr>
          <p:cNvPr id="25" name="TextBox 25"/>
          <p:cNvSpPr txBox="1"/>
          <p:nvPr/>
        </p:nvSpPr>
        <p:spPr>
          <a:xfrm>
            <a:off x="10018839" y="6369263"/>
            <a:ext cx="7121366" cy="2915774"/>
          </a:xfrm>
          <a:prstGeom prst="rect">
            <a:avLst/>
          </a:prstGeom>
        </p:spPr>
        <p:txBody>
          <a:bodyPr lIns="0" tIns="0" rIns="0" bIns="0" rtlCol="0" anchor="t">
            <a:spAutoFit/>
          </a:bodyPr>
          <a:lstStyle/>
          <a:p>
            <a:pPr algn="l">
              <a:lnSpc>
                <a:spcPts val="3240"/>
              </a:lnSpc>
            </a:pPr>
            <a:r>
              <a:rPr lang="en-US" sz="2700" dirty="0">
                <a:solidFill>
                  <a:srgbClr val="000000"/>
                </a:solidFill>
                <a:latin typeface="游ゴシック体"/>
                <a:ea typeface="游ゴシック体"/>
                <a:cs typeface="游ゴシック体"/>
                <a:sym typeface="游ゴシック体"/>
              </a:rPr>
              <a:t>　　　　　　　　</a:t>
            </a:r>
            <a:r>
              <a:rPr lang="en-US" sz="2700" b="1" dirty="0">
                <a:solidFill>
                  <a:srgbClr val="000000"/>
                </a:solidFill>
                <a:latin typeface="游ゴシック体 Bold"/>
                <a:ea typeface="游ゴシック体 Bold"/>
                <a:cs typeface="游ゴシック体 Bold"/>
                <a:sym typeface="游ゴシック体 Bold"/>
              </a:rPr>
              <a:t>RRFC　　　</a:t>
            </a:r>
          </a:p>
          <a:p>
            <a:pPr algn="ctr">
              <a:lnSpc>
                <a:spcPts val="1889"/>
              </a:lnSpc>
            </a:pPr>
            <a:r>
              <a:rPr lang="en-US" sz="1575" b="1" dirty="0">
                <a:solidFill>
                  <a:srgbClr val="000000"/>
                </a:solidFill>
                <a:latin typeface="游ゴシック体 Bold"/>
                <a:ea typeface="游ゴシック体 Bold"/>
                <a:cs typeface="游ゴシック体 Bold"/>
                <a:sym typeface="游ゴシック体 Bold"/>
              </a:rPr>
              <a:t>　　　</a:t>
            </a:r>
          </a:p>
          <a:p>
            <a:pPr algn="l">
              <a:lnSpc>
                <a:spcPts val="4320"/>
              </a:lnSpc>
            </a:pPr>
            <a:r>
              <a:rPr lang="en-US" sz="3600" dirty="0">
                <a:solidFill>
                  <a:srgbClr val="000000"/>
                </a:solidFill>
                <a:latin typeface="游ゴシック体"/>
                <a:ea typeface="游ゴシック体"/>
                <a:cs typeface="游ゴシック体"/>
                <a:sym typeface="游ゴシック体"/>
              </a:rPr>
              <a:t>第１地域：新井和雄（下館）</a:t>
            </a:r>
          </a:p>
          <a:p>
            <a:pPr algn="l">
              <a:lnSpc>
                <a:spcPts val="4320"/>
              </a:lnSpc>
            </a:pPr>
            <a:r>
              <a:rPr lang="en-US" sz="3600" dirty="0">
                <a:solidFill>
                  <a:srgbClr val="000000"/>
                </a:solidFill>
                <a:latin typeface="游ゴシック体"/>
                <a:ea typeface="游ゴシック体"/>
                <a:cs typeface="游ゴシック体"/>
                <a:sym typeface="游ゴシック体"/>
              </a:rPr>
              <a:t>第２地域：吉川公章（名古屋南）</a:t>
            </a:r>
          </a:p>
          <a:p>
            <a:pPr algn="l">
              <a:lnSpc>
                <a:spcPts val="4320"/>
              </a:lnSpc>
            </a:pPr>
            <a:r>
              <a:rPr lang="en-US" sz="3600" dirty="0">
                <a:solidFill>
                  <a:srgbClr val="000000"/>
                </a:solidFill>
                <a:latin typeface="游ゴシック体"/>
                <a:ea typeface="游ゴシック体"/>
                <a:cs typeface="游ゴシック体"/>
                <a:sym typeface="游ゴシック体"/>
              </a:rPr>
              <a:t>第３地域：安行英文（三田）</a:t>
            </a:r>
          </a:p>
          <a:p>
            <a:pPr algn="ctr">
              <a:lnSpc>
                <a:spcPts val="4320"/>
              </a:lnSpc>
            </a:pPr>
            <a:endParaRPr lang="en-US" sz="3600" dirty="0">
              <a:solidFill>
                <a:srgbClr val="000000"/>
              </a:solidFill>
              <a:latin typeface="游ゴシック体"/>
              <a:ea typeface="游ゴシック体"/>
              <a:cs typeface="游ゴシック体"/>
              <a:sym typeface="游ゴシック体"/>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alphaModFix amt="16000"/>
              </a:blip>
              <a:stretch>
                <a:fillRect/>
              </a:stretch>
            </a:blipFill>
          </p:spPr>
          <p:txBody>
            <a:bodyPr/>
            <a:lstStyle/>
            <a:p>
              <a:endParaRPr lang="ja-JP" altLang="en-US"/>
            </a:p>
          </p:txBody>
        </p:sp>
      </p:grpSp>
      <p:sp>
        <p:nvSpPr>
          <p:cNvPr id="4" name="TextBox 4"/>
          <p:cNvSpPr txBox="1"/>
          <p:nvPr/>
        </p:nvSpPr>
        <p:spPr>
          <a:xfrm>
            <a:off x="2296592" y="5198907"/>
            <a:ext cx="3393243" cy="4059393"/>
          </a:xfrm>
          <a:prstGeom prst="rect">
            <a:avLst/>
          </a:prstGeom>
        </p:spPr>
        <p:txBody>
          <a:bodyPr lIns="0" tIns="0" rIns="0" bIns="0" rtlCol="0" anchor="t">
            <a:spAutoFit/>
          </a:bodyPr>
          <a:lstStyle/>
          <a:p>
            <a:pPr algn="just">
              <a:lnSpc>
                <a:spcPts val="29828"/>
              </a:lnSpc>
            </a:pPr>
            <a:r>
              <a:rPr lang="en-US" sz="21306">
                <a:solidFill>
                  <a:srgbClr val="FFFFFF"/>
                </a:solidFill>
                <a:latin typeface="League Spartan"/>
                <a:ea typeface="League Spartan"/>
                <a:cs typeface="League Spartan"/>
                <a:sym typeface="League Spartan"/>
              </a:rPr>
              <a:t>19</a:t>
            </a:r>
          </a:p>
        </p:txBody>
      </p:sp>
      <p:sp>
        <p:nvSpPr>
          <p:cNvPr id="5" name="TextBox 5"/>
          <p:cNvSpPr txBox="1"/>
          <p:nvPr/>
        </p:nvSpPr>
        <p:spPr>
          <a:xfrm>
            <a:off x="5442137" y="6686026"/>
            <a:ext cx="2413330" cy="2079479"/>
          </a:xfrm>
          <a:prstGeom prst="rect">
            <a:avLst/>
          </a:prstGeom>
        </p:spPr>
        <p:txBody>
          <a:bodyPr lIns="0" tIns="0" rIns="0" bIns="0" rtlCol="0" anchor="t">
            <a:spAutoFit/>
          </a:bodyPr>
          <a:lstStyle/>
          <a:p>
            <a:pPr algn="just">
              <a:lnSpc>
                <a:spcPts val="15348"/>
              </a:lnSpc>
            </a:pPr>
            <a:r>
              <a:rPr lang="en-US" sz="10963">
                <a:solidFill>
                  <a:srgbClr val="FFFFFF"/>
                </a:solidFill>
                <a:latin typeface="League Spartan"/>
                <a:ea typeface="League Spartan"/>
                <a:cs typeface="League Spartan"/>
                <a:sym typeface="League Spartan"/>
              </a:rPr>
              <a:t>%</a:t>
            </a:r>
          </a:p>
        </p:txBody>
      </p:sp>
      <p:grpSp>
        <p:nvGrpSpPr>
          <p:cNvPr id="6" name="Group 6"/>
          <p:cNvGrpSpPr/>
          <p:nvPr/>
        </p:nvGrpSpPr>
        <p:grpSpPr>
          <a:xfrm>
            <a:off x="8255584" y="198339"/>
            <a:ext cx="10119065" cy="10175424"/>
            <a:chOff x="0" y="0"/>
            <a:chExt cx="13492086" cy="13567232"/>
          </a:xfrm>
        </p:grpSpPr>
        <p:sp>
          <p:nvSpPr>
            <p:cNvPr id="7" name="Freeform 7"/>
            <p:cNvSpPr/>
            <p:nvPr/>
          </p:nvSpPr>
          <p:spPr>
            <a:xfrm>
              <a:off x="0" y="0"/>
              <a:ext cx="13492099" cy="13567283"/>
            </a:xfrm>
            <a:custGeom>
              <a:avLst/>
              <a:gdLst/>
              <a:ahLst/>
              <a:cxnLst/>
              <a:rect l="l" t="t" r="r" b="b"/>
              <a:pathLst>
                <a:path w="13492099" h="13567283">
                  <a:moveTo>
                    <a:pt x="0" y="0"/>
                  </a:moveTo>
                  <a:lnTo>
                    <a:pt x="13492099" y="0"/>
                  </a:lnTo>
                  <a:lnTo>
                    <a:pt x="13492099" y="13567283"/>
                  </a:lnTo>
                  <a:lnTo>
                    <a:pt x="0" y="13567283"/>
                  </a:lnTo>
                  <a:lnTo>
                    <a:pt x="0" y="0"/>
                  </a:lnTo>
                  <a:close/>
                </a:path>
              </a:pathLst>
            </a:custGeom>
            <a:blipFill>
              <a:blip r:embed="rId3"/>
              <a:stretch>
                <a:fillRect t="-4" b="-3"/>
              </a:stretch>
            </a:blipFill>
          </p:spPr>
          <p:txBody>
            <a:bodyPr/>
            <a:lstStyle/>
            <a:p>
              <a:endParaRPr lang="ja-JP" altLang="en-US"/>
            </a:p>
          </p:txBody>
        </p:sp>
      </p:grpSp>
      <p:grpSp>
        <p:nvGrpSpPr>
          <p:cNvPr id="8" name="Group 8"/>
          <p:cNvGrpSpPr/>
          <p:nvPr/>
        </p:nvGrpSpPr>
        <p:grpSpPr>
          <a:xfrm>
            <a:off x="838200" y="8574996"/>
            <a:ext cx="7039956" cy="381000"/>
            <a:chOff x="0" y="0"/>
            <a:chExt cx="9386608" cy="508000"/>
          </a:xfrm>
        </p:grpSpPr>
        <p:sp>
          <p:nvSpPr>
            <p:cNvPr id="9" name="Freeform 9"/>
            <p:cNvSpPr/>
            <p:nvPr/>
          </p:nvSpPr>
          <p:spPr>
            <a:xfrm>
              <a:off x="254000" y="0"/>
              <a:ext cx="8878570" cy="508000"/>
            </a:xfrm>
            <a:custGeom>
              <a:avLst/>
              <a:gdLst/>
              <a:ahLst/>
              <a:cxnLst/>
              <a:rect l="l" t="t" r="r" b="b"/>
              <a:pathLst>
                <a:path w="8878570" h="508000">
                  <a:moveTo>
                    <a:pt x="0" y="0"/>
                  </a:moveTo>
                  <a:lnTo>
                    <a:pt x="8878570" y="0"/>
                  </a:lnTo>
                  <a:lnTo>
                    <a:pt x="8878570" y="508000"/>
                  </a:lnTo>
                  <a:lnTo>
                    <a:pt x="0" y="508000"/>
                  </a:lnTo>
                  <a:close/>
                </a:path>
              </a:pathLst>
            </a:custGeom>
            <a:solidFill>
              <a:srgbClr val="E6274F"/>
            </a:solidFill>
          </p:spPr>
          <p:txBody>
            <a:bodyPr/>
            <a:lstStyle/>
            <a:p>
              <a:endParaRPr lang="ja-JP" altLang="en-US"/>
            </a:p>
          </p:txBody>
        </p:sp>
      </p:grpSp>
      <p:sp>
        <p:nvSpPr>
          <p:cNvPr id="10" name="TextBox 10"/>
          <p:cNvSpPr txBox="1"/>
          <p:nvPr/>
        </p:nvSpPr>
        <p:spPr>
          <a:xfrm>
            <a:off x="1588065" y="1077763"/>
            <a:ext cx="6489135" cy="1333955"/>
          </a:xfrm>
          <a:prstGeom prst="rect">
            <a:avLst/>
          </a:prstGeom>
        </p:spPr>
        <p:txBody>
          <a:bodyPr wrap="square" lIns="0" tIns="0" rIns="0" bIns="0" rtlCol="0" anchor="t">
            <a:spAutoFit/>
          </a:bodyPr>
          <a:lstStyle/>
          <a:p>
            <a:pPr algn="ctr">
              <a:lnSpc>
                <a:spcPts val="11304"/>
              </a:lnSpc>
            </a:pPr>
            <a:r>
              <a:rPr lang="en-US" sz="8073" b="1" dirty="0" err="1">
                <a:solidFill>
                  <a:srgbClr val="FFFFFF"/>
                </a:solidFill>
                <a:latin typeface="ヒカリ角ゴ Bold"/>
                <a:ea typeface="ヒカリ角ゴ Bold"/>
                <a:cs typeface="ヒカリ角ゴ Bold"/>
                <a:sym typeface="ヒカリ角ゴ Bold"/>
              </a:rPr>
              <a:t>メコン川</a:t>
            </a:r>
            <a:endParaRPr lang="en-US" sz="8073" b="1" dirty="0">
              <a:solidFill>
                <a:srgbClr val="FFFFFF"/>
              </a:solidFill>
              <a:latin typeface="ヒカリ角ゴ Bold"/>
              <a:ea typeface="ヒカリ角ゴ Bold"/>
              <a:cs typeface="ヒカリ角ゴ Bold"/>
              <a:sym typeface="ヒカリ角ゴ Bold"/>
            </a:endParaRPr>
          </a:p>
        </p:txBody>
      </p:sp>
      <p:sp>
        <p:nvSpPr>
          <p:cNvPr id="11" name="TextBox 11"/>
          <p:cNvSpPr txBox="1"/>
          <p:nvPr/>
        </p:nvSpPr>
        <p:spPr>
          <a:xfrm>
            <a:off x="1811807" y="2886142"/>
            <a:ext cx="6951193" cy="1333955"/>
          </a:xfrm>
          <a:prstGeom prst="rect">
            <a:avLst/>
          </a:prstGeom>
        </p:spPr>
        <p:txBody>
          <a:bodyPr wrap="square" lIns="0" tIns="0" rIns="0" bIns="0" rtlCol="0" anchor="t">
            <a:spAutoFit/>
          </a:bodyPr>
          <a:lstStyle/>
          <a:p>
            <a:pPr algn="ctr">
              <a:lnSpc>
                <a:spcPts val="11304"/>
              </a:lnSpc>
            </a:pPr>
            <a:r>
              <a:rPr lang="en-US" sz="8073" b="1" dirty="0" err="1">
                <a:solidFill>
                  <a:srgbClr val="FFFFFF"/>
                </a:solidFill>
                <a:latin typeface="ヒカリ角ゴ Bold"/>
                <a:ea typeface="ヒカリ角ゴ Bold"/>
                <a:cs typeface="ヒカリ角ゴ Bold"/>
                <a:sym typeface="ヒカリ角ゴ Bold"/>
              </a:rPr>
              <a:t>絶滅の危機</a:t>
            </a:r>
            <a:endParaRPr lang="en-US" sz="8073" b="1" dirty="0">
              <a:solidFill>
                <a:srgbClr val="FFFFFF"/>
              </a:solidFill>
              <a:latin typeface="ヒカリ角ゴ Bold"/>
              <a:ea typeface="ヒカリ角ゴ Bold"/>
              <a:cs typeface="ヒカリ角ゴ Bold"/>
              <a:sym typeface="ヒカリ角ゴ Bold"/>
            </a:endParaRPr>
          </a:p>
        </p:txBody>
      </p:sp>
      <p:sp>
        <p:nvSpPr>
          <p:cNvPr id="12" name="TextBox 12"/>
          <p:cNvSpPr txBox="1"/>
          <p:nvPr/>
        </p:nvSpPr>
        <p:spPr>
          <a:xfrm>
            <a:off x="2553681" y="4284021"/>
            <a:ext cx="3643389" cy="1226201"/>
          </a:xfrm>
          <a:prstGeom prst="rect">
            <a:avLst/>
          </a:prstGeom>
        </p:spPr>
        <p:txBody>
          <a:bodyPr lIns="0" tIns="0" rIns="0" bIns="0" rtlCol="0" anchor="t">
            <a:spAutoFit/>
          </a:bodyPr>
          <a:lstStyle/>
          <a:p>
            <a:pPr algn="ctr">
              <a:lnSpc>
                <a:spcPts val="9064"/>
              </a:lnSpc>
            </a:pPr>
            <a:r>
              <a:rPr lang="en-US" sz="6473" b="1">
                <a:solidFill>
                  <a:srgbClr val="FFFFFF"/>
                </a:solidFill>
                <a:latin typeface="ヒカリ角ゴ Bold"/>
                <a:ea typeface="ヒカリ角ゴ Bold"/>
                <a:cs typeface="ヒカリ角ゴ Bold"/>
                <a:sym typeface="ヒカリ角ゴ Bold"/>
              </a:rPr>
              <a:t>(約220種)</a:t>
            </a:r>
          </a:p>
        </p:txBody>
      </p:sp>
      <p:sp>
        <p:nvSpPr>
          <p:cNvPr id="13" name="TextBox 13"/>
          <p:cNvSpPr txBox="1"/>
          <p:nvPr/>
        </p:nvSpPr>
        <p:spPr>
          <a:xfrm>
            <a:off x="12982927" y="3244101"/>
            <a:ext cx="2433342" cy="964940"/>
          </a:xfrm>
          <a:prstGeom prst="rect">
            <a:avLst/>
          </a:prstGeom>
        </p:spPr>
        <p:txBody>
          <a:bodyPr lIns="0" tIns="0" rIns="0" bIns="0" rtlCol="0" anchor="t">
            <a:spAutoFit/>
          </a:bodyPr>
          <a:lstStyle/>
          <a:p>
            <a:pPr algn="ctr">
              <a:lnSpc>
                <a:spcPts val="7189"/>
              </a:lnSpc>
            </a:pPr>
            <a:r>
              <a:rPr lang="en-US" sz="5135" b="1">
                <a:solidFill>
                  <a:srgbClr val="FFFFFF"/>
                </a:solidFill>
                <a:latin typeface="ヒカリ角ゴ Bold"/>
                <a:ea typeface="ヒカリ角ゴ Bold"/>
                <a:cs typeface="ヒカリ角ゴ Bold"/>
                <a:sym typeface="ヒカリ角ゴ Bold"/>
              </a:rPr>
              <a:t>約220種</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alphaModFix amt="16000"/>
              </a:blip>
              <a:stretch>
                <a:fillRect/>
              </a:stretch>
            </a:blipFill>
          </p:spPr>
          <p:txBody>
            <a:bodyPr/>
            <a:lstStyle/>
            <a:p>
              <a:endParaRPr lang="ja-JP" altLang="en-US"/>
            </a:p>
          </p:txBody>
        </p:sp>
      </p:grpSp>
      <p:grpSp>
        <p:nvGrpSpPr>
          <p:cNvPr id="4" name="Group 4"/>
          <p:cNvGrpSpPr/>
          <p:nvPr/>
        </p:nvGrpSpPr>
        <p:grpSpPr>
          <a:xfrm>
            <a:off x="7339784" y="1292066"/>
            <a:ext cx="11582399" cy="9337834"/>
            <a:chOff x="0" y="121132"/>
            <a:chExt cx="15443199" cy="12450445"/>
          </a:xfrm>
        </p:grpSpPr>
        <p:sp>
          <p:nvSpPr>
            <p:cNvPr id="5" name="Freeform 5"/>
            <p:cNvSpPr/>
            <p:nvPr/>
          </p:nvSpPr>
          <p:spPr>
            <a:xfrm>
              <a:off x="0" y="121132"/>
              <a:ext cx="15443199" cy="12450445"/>
            </a:xfrm>
            <a:custGeom>
              <a:avLst/>
              <a:gdLst/>
              <a:ahLst/>
              <a:cxnLst/>
              <a:rect l="l" t="t" r="r" b="b"/>
              <a:pathLst>
                <a:path w="15443200" h="12450445">
                  <a:moveTo>
                    <a:pt x="0" y="0"/>
                  </a:moveTo>
                  <a:lnTo>
                    <a:pt x="15443200" y="0"/>
                  </a:lnTo>
                  <a:lnTo>
                    <a:pt x="15443200" y="12450445"/>
                  </a:lnTo>
                  <a:lnTo>
                    <a:pt x="0" y="12450445"/>
                  </a:lnTo>
                  <a:lnTo>
                    <a:pt x="0" y="0"/>
                  </a:lnTo>
                  <a:close/>
                </a:path>
              </a:pathLst>
            </a:custGeom>
            <a:blipFill>
              <a:blip r:embed="rId3"/>
              <a:stretch>
                <a:fillRect l="-17" r="-17"/>
              </a:stretch>
            </a:blipFill>
          </p:spPr>
          <p:txBody>
            <a:bodyPr/>
            <a:lstStyle/>
            <a:p>
              <a:endParaRPr lang="ja-JP" altLang="en-US"/>
            </a:p>
          </p:txBody>
        </p:sp>
      </p:grpSp>
      <p:sp>
        <p:nvSpPr>
          <p:cNvPr id="6" name="Freeform 6"/>
          <p:cNvSpPr/>
          <p:nvPr/>
        </p:nvSpPr>
        <p:spPr>
          <a:xfrm>
            <a:off x="12334351" y="2007870"/>
            <a:ext cx="145971" cy="6347479"/>
          </a:xfrm>
          <a:custGeom>
            <a:avLst/>
            <a:gdLst/>
            <a:ahLst/>
            <a:cxnLst/>
            <a:rect l="l" t="t" r="r" b="b"/>
            <a:pathLst>
              <a:path w="145971" h="6347479">
                <a:moveTo>
                  <a:pt x="0" y="0"/>
                </a:moveTo>
                <a:lnTo>
                  <a:pt x="145971" y="0"/>
                </a:lnTo>
                <a:lnTo>
                  <a:pt x="145971" y="6347479"/>
                </a:lnTo>
                <a:lnTo>
                  <a:pt x="0" y="63474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7" name="TextBox 7"/>
          <p:cNvSpPr txBox="1"/>
          <p:nvPr/>
        </p:nvSpPr>
        <p:spPr>
          <a:xfrm>
            <a:off x="1588065" y="1077763"/>
            <a:ext cx="6260535" cy="1333955"/>
          </a:xfrm>
          <a:prstGeom prst="rect">
            <a:avLst/>
          </a:prstGeom>
        </p:spPr>
        <p:txBody>
          <a:bodyPr wrap="square" lIns="0" tIns="0" rIns="0" bIns="0" rtlCol="0" anchor="t">
            <a:spAutoFit/>
          </a:bodyPr>
          <a:lstStyle/>
          <a:p>
            <a:pPr algn="ctr">
              <a:lnSpc>
                <a:spcPts val="11304"/>
              </a:lnSpc>
            </a:pPr>
            <a:r>
              <a:rPr lang="en-US" sz="8073" b="1" dirty="0" err="1">
                <a:solidFill>
                  <a:srgbClr val="FFFFFF"/>
                </a:solidFill>
                <a:latin typeface="ヒカリ角ゴ Bold"/>
                <a:ea typeface="ヒカリ角ゴ Bold"/>
                <a:cs typeface="ヒカリ角ゴ Bold"/>
                <a:sym typeface="ヒカリ角ゴ Bold"/>
              </a:rPr>
              <a:t>メコン川</a:t>
            </a:r>
            <a:endParaRPr lang="en-US" sz="8073" b="1" dirty="0">
              <a:solidFill>
                <a:srgbClr val="FFFFFF"/>
              </a:solidFill>
              <a:latin typeface="ヒカリ角ゴ Bold"/>
              <a:ea typeface="ヒカリ角ゴ Bold"/>
              <a:cs typeface="ヒカリ角ゴ Bold"/>
              <a:sym typeface="ヒカリ角ゴ Bold"/>
            </a:endParaRPr>
          </a:p>
        </p:txBody>
      </p:sp>
      <p:sp>
        <p:nvSpPr>
          <p:cNvPr id="8" name="TextBox 8"/>
          <p:cNvSpPr txBox="1"/>
          <p:nvPr/>
        </p:nvSpPr>
        <p:spPr>
          <a:xfrm>
            <a:off x="799632" y="4109961"/>
            <a:ext cx="2146031" cy="1062022"/>
          </a:xfrm>
          <a:prstGeom prst="rect">
            <a:avLst/>
          </a:prstGeom>
        </p:spPr>
        <p:txBody>
          <a:bodyPr wrap="square" lIns="0" tIns="0" rIns="0" bIns="0" rtlCol="0" anchor="t">
            <a:spAutoFit/>
          </a:bodyPr>
          <a:lstStyle/>
          <a:p>
            <a:pPr algn="ctr">
              <a:lnSpc>
                <a:spcPts val="8982"/>
              </a:lnSpc>
            </a:pPr>
            <a:r>
              <a:rPr lang="en-US" sz="6416" b="1" dirty="0">
                <a:solidFill>
                  <a:srgbClr val="FFFFFF"/>
                </a:solidFill>
                <a:latin typeface="ヒカリ角ゴ Bold"/>
                <a:ea typeface="ヒカリ角ゴ Bold"/>
                <a:cs typeface="ヒカリ角ゴ Bold"/>
                <a:sym typeface="ヒカリ角ゴ Bold"/>
              </a:rPr>
              <a:t>1 m</a:t>
            </a:r>
          </a:p>
        </p:txBody>
      </p:sp>
      <p:sp>
        <p:nvSpPr>
          <p:cNvPr id="9" name="TextBox 9"/>
          <p:cNvSpPr txBox="1"/>
          <p:nvPr/>
        </p:nvSpPr>
        <p:spPr>
          <a:xfrm>
            <a:off x="2945663" y="4150023"/>
            <a:ext cx="243383" cy="674741"/>
          </a:xfrm>
          <a:prstGeom prst="rect">
            <a:avLst/>
          </a:prstGeom>
        </p:spPr>
        <p:txBody>
          <a:bodyPr lIns="0" tIns="0" rIns="0" bIns="0" rtlCol="0" anchor="t">
            <a:spAutoFit/>
          </a:bodyPr>
          <a:lstStyle/>
          <a:p>
            <a:pPr algn="ctr">
              <a:lnSpc>
                <a:spcPts val="4825"/>
              </a:lnSpc>
            </a:pPr>
            <a:r>
              <a:rPr lang="en-US" sz="3446" b="1">
                <a:solidFill>
                  <a:srgbClr val="FFFFFF"/>
                </a:solidFill>
                <a:latin typeface="ヒカリ角ゴ Bold"/>
                <a:ea typeface="ヒカリ角ゴ Bold"/>
                <a:cs typeface="ヒカリ角ゴ Bold"/>
                <a:sym typeface="ヒカリ角ゴ Bold"/>
              </a:rPr>
              <a:t>3</a:t>
            </a:r>
          </a:p>
        </p:txBody>
      </p:sp>
      <p:sp>
        <p:nvSpPr>
          <p:cNvPr id="10" name="TextBox 10"/>
          <p:cNvSpPr txBox="1"/>
          <p:nvPr/>
        </p:nvSpPr>
        <p:spPr>
          <a:xfrm>
            <a:off x="3222850" y="4109961"/>
            <a:ext cx="3259465" cy="1200998"/>
          </a:xfrm>
          <a:prstGeom prst="rect">
            <a:avLst/>
          </a:prstGeom>
        </p:spPr>
        <p:txBody>
          <a:bodyPr lIns="0" tIns="0" rIns="0" bIns="0" rtlCol="0" anchor="t">
            <a:spAutoFit/>
          </a:bodyPr>
          <a:lstStyle/>
          <a:p>
            <a:pPr algn="ctr">
              <a:lnSpc>
                <a:spcPts val="8982"/>
              </a:lnSpc>
            </a:pPr>
            <a:r>
              <a:rPr lang="en-US" sz="6416" b="1">
                <a:solidFill>
                  <a:srgbClr val="FFFFFF"/>
                </a:solidFill>
                <a:latin typeface="ヒカリ角ゴ Bold"/>
                <a:ea typeface="ヒカリ角ゴ Bold"/>
                <a:cs typeface="ヒカリ角ゴ Bold"/>
                <a:sym typeface="ヒカリ角ゴ Bold"/>
              </a:rPr>
              <a:t>あたりの</a:t>
            </a:r>
          </a:p>
        </p:txBody>
      </p:sp>
      <p:sp>
        <p:nvSpPr>
          <p:cNvPr id="11" name="TextBox 11"/>
          <p:cNvSpPr txBox="1"/>
          <p:nvPr/>
        </p:nvSpPr>
        <p:spPr>
          <a:xfrm>
            <a:off x="799632" y="5310140"/>
            <a:ext cx="11316168" cy="908069"/>
          </a:xfrm>
          <a:prstGeom prst="rect">
            <a:avLst/>
          </a:prstGeom>
        </p:spPr>
        <p:txBody>
          <a:bodyPr wrap="square" lIns="0" tIns="0" rIns="0" bIns="0" rtlCol="0" anchor="t">
            <a:spAutoFit/>
          </a:bodyPr>
          <a:lstStyle/>
          <a:p>
            <a:pPr algn="ctr">
              <a:lnSpc>
                <a:spcPts val="7664"/>
              </a:lnSpc>
            </a:pPr>
            <a:r>
              <a:rPr lang="en-US" sz="5473" b="1" spc="-508" dirty="0" err="1">
                <a:solidFill>
                  <a:srgbClr val="FFFFFF"/>
                </a:solidFill>
                <a:latin typeface="ヒカリ角ゴ Bold"/>
                <a:ea typeface="ヒカリ角ゴ Bold"/>
                <a:cs typeface="ヒカリ角ゴ Bold"/>
                <a:sym typeface="ヒカリ角ゴ Bold"/>
              </a:rPr>
              <a:t>マイクロプラスチック数</a:t>
            </a:r>
            <a:endParaRPr lang="en-US" sz="5473" b="1" spc="-508" dirty="0">
              <a:solidFill>
                <a:srgbClr val="FFFFFF"/>
              </a:solidFill>
              <a:latin typeface="ヒカリ角ゴ Bold"/>
              <a:ea typeface="ヒカリ角ゴ Bold"/>
              <a:cs typeface="ヒカリ角ゴ Bold"/>
              <a:sym typeface="ヒカリ角ゴ Bold"/>
            </a:endParaRPr>
          </a:p>
        </p:txBody>
      </p:sp>
      <p:sp>
        <p:nvSpPr>
          <p:cNvPr id="12" name="TextBox 12"/>
          <p:cNvSpPr txBox="1"/>
          <p:nvPr/>
        </p:nvSpPr>
        <p:spPr>
          <a:xfrm>
            <a:off x="11434010" y="375780"/>
            <a:ext cx="2586790" cy="589392"/>
          </a:xfrm>
          <a:prstGeom prst="rect">
            <a:avLst/>
          </a:prstGeom>
        </p:spPr>
        <p:txBody>
          <a:bodyPr wrap="square" lIns="0" tIns="0" rIns="0" bIns="0" rtlCol="0" anchor="t">
            <a:spAutoFit/>
          </a:bodyPr>
          <a:lstStyle/>
          <a:p>
            <a:pPr algn="ctr">
              <a:lnSpc>
                <a:spcPts val="4962"/>
              </a:lnSpc>
            </a:pPr>
            <a:r>
              <a:rPr lang="en-US" sz="3544" b="1" dirty="0" err="1">
                <a:solidFill>
                  <a:srgbClr val="FCE833"/>
                </a:solidFill>
                <a:latin typeface="ヒカリ角ゴ Bold"/>
                <a:ea typeface="ヒカリ角ゴ Bold"/>
                <a:cs typeface="ヒカリ角ゴ Bold"/>
                <a:sym typeface="ヒカリ角ゴ Bold"/>
              </a:rPr>
              <a:t>世界平均</a:t>
            </a:r>
            <a:endParaRPr lang="en-US" sz="3544" b="1" dirty="0">
              <a:solidFill>
                <a:srgbClr val="FCE833"/>
              </a:solidFill>
              <a:latin typeface="ヒカリ角ゴ Bold"/>
              <a:ea typeface="ヒカリ角ゴ Bold"/>
              <a:cs typeface="ヒカリ角ゴ Bold"/>
              <a:sym typeface="ヒカリ角ゴ Bold"/>
            </a:endParaRPr>
          </a:p>
        </p:txBody>
      </p:sp>
      <p:sp>
        <p:nvSpPr>
          <p:cNvPr id="13" name="TextBox 13"/>
          <p:cNvSpPr txBox="1"/>
          <p:nvPr/>
        </p:nvSpPr>
        <p:spPr>
          <a:xfrm>
            <a:off x="11513268" y="1287313"/>
            <a:ext cx="2507532" cy="589392"/>
          </a:xfrm>
          <a:prstGeom prst="rect">
            <a:avLst/>
          </a:prstGeom>
        </p:spPr>
        <p:txBody>
          <a:bodyPr wrap="square" lIns="0" tIns="0" rIns="0" bIns="0" rtlCol="0" anchor="t">
            <a:spAutoFit/>
          </a:bodyPr>
          <a:lstStyle/>
          <a:p>
            <a:pPr algn="ctr">
              <a:lnSpc>
                <a:spcPts val="4962"/>
              </a:lnSpc>
            </a:pPr>
            <a:r>
              <a:rPr lang="en-US" sz="3544" b="1" dirty="0">
                <a:solidFill>
                  <a:srgbClr val="FCE833"/>
                </a:solidFill>
                <a:latin typeface="ヒカリ角ゴ Bold"/>
                <a:ea typeface="ヒカリ角ゴ Bold"/>
                <a:cs typeface="ヒカリ角ゴ Bold"/>
                <a:sym typeface="ヒカリ角ゴ Bold"/>
              </a:rPr>
              <a:t>8個/m3</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alphaModFix amt="16000"/>
              </a:blip>
              <a:stretch>
                <a:fillRect/>
              </a:stretch>
            </a:blipFill>
          </p:spPr>
          <p:txBody>
            <a:bodyPr/>
            <a:lstStyle/>
            <a:p>
              <a:endParaRPr lang="ja-JP" altLang="en-US"/>
            </a:p>
          </p:txBody>
        </p:sp>
      </p:grpSp>
      <p:grpSp>
        <p:nvGrpSpPr>
          <p:cNvPr id="4" name="Group 4"/>
          <p:cNvGrpSpPr/>
          <p:nvPr/>
        </p:nvGrpSpPr>
        <p:grpSpPr>
          <a:xfrm>
            <a:off x="7339784" y="1520666"/>
            <a:ext cx="11582399" cy="9337834"/>
            <a:chOff x="0" y="425932"/>
            <a:chExt cx="15443199" cy="12450445"/>
          </a:xfrm>
        </p:grpSpPr>
        <p:sp>
          <p:nvSpPr>
            <p:cNvPr id="5" name="Freeform 5"/>
            <p:cNvSpPr/>
            <p:nvPr/>
          </p:nvSpPr>
          <p:spPr>
            <a:xfrm>
              <a:off x="0" y="425932"/>
              <a:ext cx="15443199" cy="12450445"/>
            </a:xfrm>
            <a:custGeom>
              <a:avLst/>
              <a:gdLst/>
              <a:ahLst/>
              <a:cxnLst/>
              <a:rect l="l" t="t" r="r" b="b"/>
              <a:pathLst>
                <a:path w="15443200" h="12450445">
                  <a:moveTo>
                    <a:pt x="0" y="0"/>
                  </a:moveTo>
                  <a:lnTo>
                    <a:pt x="15443200" y="0"/>
                  </a:lnTo>
                  <a:lnTo>
                    <a:pt x="15443200" y="12450445"/>
                  </a:lnTo>
                  <a:lnTo>
                    <a:pt x="0" y="12450445"/>
                  </a:lnTo>
                  <a:lnTo>
                    <a:pt x="0" y="0"/>
                  </a:lnTo>
                  <a:close/>
                </a:path>
              </a:pathLst>
            </a:custGeom>
            <a:blipFill>
              <a:blip r:embed="rId3"/>
              <a:stretch>
                <a:fillRect l="-17" r="-17"/>
              </a:stretch>
            </a:blipFill>
          </p:spPr>
          <p:txBody>
            <a:bodyPr/>
            <a:lstStyle/>
            <a:p>
              <a:endParaRPr lang="ja-JP" altLang="en-US"/>
            </a:p>
          </p:txBody>
        </p:sp>
      </p:grpSp>
      <p:sp>
        <p:nvSpPr>
          <p:cNvPr id="6" name="Freeform 6"/>
          <p:cNvSpPr/>
          <p:nvPr/>
        </p:nvSpPr>
        <p:spPr>
          <a:xfrm>
            <a:off x="12334351" y="2007870"/>
            <a:ext cx="145971" cy="6347479"/>
          </a:xfrm>
          <a:custGeom>
            <a:avLst/>
            <a:gdLst/>
            <a:ahLst/>
            <a:cxnLst/>
            <a:rect l="l" t="t" r="r" b="b"/>
            <a:pathLst>
              <a:path w="145971" h="6347479">
                <a:moveTo>
                  <a:pt x="0" y="0"/>
                </a:moveTo>
                <a:lnTo>
                  <a:pt x="145971" y="0"/>
                </a:lnTo>
                <a:lnTo>
                  <a:pt x="145971" y="6347479"/>
                </a:lnTo>
                <a:lnTo>
                  <a:pt x="0" y="63474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7" name="TextBox 7"/>
          <p:cNvSpPr txBox="1"/>
          <p:nvPr/>
        </p:nvSpPr>
        <p:spPr>
          <a:xfrm>
            <a:off x="1588065" y="1077763"/>
            <a:ext cx="5117536" cy="1333955"/>
          </a:xfrm>
          <a:prstGeom prst="rect">
            <a:avLst/>
          </a:prstGeom>
        </p:spPr>
        <p:txBody>
          <a:bodyPr wrap="square" lIns="0" tIns="0" rIns="0" bIns="0" rtlCol="0" anchor="t">
            <a:spAutoFit/>
          </a:bodyPr>
          <a:lstStyle/>
          <a:p>
            <a:pPr algn="ctr">
              <a:lnSpc>
                <a:spcPts val="11304"/>
              </a:lnSpc>
            </a:pPr>
            <a:r>
              <a:rPr lang="en-US" sz="8073" b="1" dirty="0" err="1">
                <a:solidFill>
                  <a:srgbClr val="FFFFFF"/>
                </a:solidFill>
                <a:latin typeface="ヒカリ角ゴ Bold"/>
                <a:ea typeface="ヒカリ角ゴ Bold"/>
                <a:cs typeface="ヒカリ角ゴ Bold"/>
                <a:sym typeface="ヒカリ角ゴ Bold"/>
              </a:rPr>
              <a:t>メコン川</a:t>
            </a:r>
            <a:endParaRPr lang="en-US" sz="8073" b="1" dirty="0">
              <a:solidFill>
                <a:srgbClr val="FFFFFF"/>
              </a:solidFill>
              <a:latin typeface="ヒカリ角ゴ Bold"/>
              <a:ea typeface="ヒカリ角ゴ Bold"/>
              <a:cs typeface="ヒカリ角ゴ Bold"/>
              <a:sym typeface="ヒカリ角ゴ Bold"/>
            </a:endParaRPr>
          </a:p>
        </p:txBody>
      </p:sp>
      <p:sp>
        <p:nvSpPr>
          <p:cNvPr id="8" name="TextBox 8"/>
          <p:cNvSpPr txBox="1"/>
          <p:nvPr/>
        </p:nvSpPr>
        <p:spPr>
          <a:xfrm>
            <a:off x="1066800" y="4109961"/>
            <a:ext cx="1878863" cy="1062022"/>
          </a:xfrm>
          <a:prstGeom prst="rect">
            <a:avLst/>
          </a:prstGeom>
        </p:spPr>
        <p:txBody>
          <a:bodyPr wrap="square" lIns="0" tIns="0" rIns="0" bIns="0" rtlCol="0" anchor="t">
            <a:spAutoFit/>
          </a:bodyPr>
          <a:lstStyle/>
          <a:p>
            <a:pPr algn="ctr">
              <a:lnSpc>
                <a:spcPts val="8982"/>
              </a:lnSpc>
            </a:pPr>
            <a:r>
              <a:rPr lang="en-US" sz="6416" b="1" dirty="0">
                <a:solidFill>
                  <a:srgbClr val="FFFFFF"/>
                </a:solidFill>
                <a:latin typeface="ヒカリ角ゴ Bold"/>
                <a:ea typeface="ヒカリ角ゴ Bold"/>
                <a:cs typeface="ヒカリ角ゴ Bold"/>
                <a:sym typeface="ヒカリ角ゴ Bold"/>
              </a:rPr>
              <a:t>1 m</a:t>
            </a:r>
          </a:p>
        </p:txBody>
      </p:sp>
      <p:sp>
        <p:nvSpPr>
          <p:cNvPr id="9" name="TextBox 9"/>
          <p:cNvSpPr txBox="1"/>
          <p:nvPr/>
        </p:nvSpPr>
        <p:spPr>
          <a:xfrm>
            <a:off x="2823972" y="3924995"/>
            <a:ext cx="243383" cy="674741"/>
          </a:xfrm>
          <a:prstGeom prst="rect">
            <a:avLst/>
          </a:prstGeom>
        </p:spPr>
        <p:txBody>
          <a:bodyPr lIns="0" tIns="0" rIns="0" bIns="0" rtlCol="0" anchor="t">
            <a:spAutoFit/>
          </a:bodyPr>
          <a:lstStyle/>
          <a:p>
            <a:pPr algn="ctr">
              <a:lnSpc>
                <a:spcPts val="4825"/>
              </a:lnSpc>
            </a:pPr>
            <a:r>
              <a:rPr lang="en-US" sz="3446" b="1">
                <a:solidFill>
                  <a:srgbClr val="FFFFFF"/>
                </a:solidFill>
                <a:latin typeface="ヒカリ角ゴ Bold"/>
                <a:ea typeface="ヒカリ角ゴ Bold"/>
                <a:cs typeface="ヒカリ角ゴ Bold"/>
                <a:sym typeface="ヒカリ角ゴ Bold"/>
              </a:rPr>
              <a:t>3</a:t>
            </a:r>
          </a:p>
        </p:txBody>
      </p:sp>
      <p:sp>
        <p:nvSpPr>
          <p:cNvPr id="10" name="TextBox 10"/>
          <p:cNvSpPr txBox="1"/>
          <p:nvPr/>
        </p:nvSpPr>
        <p:spPr>
          <a:xfrm>
            <a:off x="3222850" y="4109961"/>
            <a:ext cx="3259465" cy="1200998"/>
          </a:xfrm>
          <a:prstGeom prst="rect">
            <a:avLst/>
          </a:prstGeom>
        </p:spPr>
        <p:txBody>
          <a:bodyPr lIns="0" tIns="0" rIns="0" bIns="0" rtlCol="0" anchor="t">
            <a:spAutoFit/>
          </a:bodyPr>
          <a:lstStyle/>
          <a:p>
            <a:pPr algn="ctr">
              <a:lnSpc>
                <a:spcPts val="8982"/>
              </a:lnSpc>
            </a:pPr>
            <a:r>
              <a:rPr lang="en-US" sz="6416" b="1" dirty="0" err="1">
                <a:solidFill>
                  <a:srgbClr val="FFFFFF"/>
                </a:solidFill>
                <a:latin typeface="ヒカリ角ゴ Bold"/>
                <a:ea typeface="ヒカリ角ゴ Bold"/>
                <a:cs typeface="ヒカリ角ゴ Bold"/>
                <a:sym typeface="ヒカリ角ゴ Bold"/>
              </a:rPr>
              <a:t>あたりの</a:t>
            </a:r>
            <a:endParaRPr lang="en-US" sz="6416" b="1" dirty="0">
              <a:solidFill>
                <a:srgbClr val="FFFFFF"/>
              </a:solidFill>
              <a:latin typeface="ヒカリ角ゴ Bold"/>
              <a:ea typeface="ヒカリ角ゴ Bold"/>
              <a:cs typeface="ヒカリ角ゴ Bold"/>
              <a:sym typeface="ヒカリ角ゴ Bold"/>
            </a:endParaRPr>
          </a:p>
        </p:txBody>
      </p:sp>
      <p:sp>
        <p:nvSpPr>
          <p:cNvPr id="11" name="TextBox 11"/>
          <p:cNvSpPr txBox="1"/>
          <p:nvPr/>
        </p:nvSpPr>
        <p:spPr>
          <a:xfrm>
            <a:off x="799633" y="5310140"/>
            <a:ext cx="11006054" cy="908069"/>
          </a:xfrm>
          <a:prstGeom prst="rect">
            <a:avLst/>
          </a:prstGeom>
        </p:spPr>
        <p:txBody>
          <a:bodyPr wrap="square" lIns="0" tIns="0" rIns="0" bIns="0" rtlCol="0" anchor="t">
            <a:spAutoFit/>
          </a:bodyPr>
          <a:lstStyle/>
          <a:p>
            <a:pPr algn="ctr">
              <a:lnSpc>
                <a:spcPts val="7664"/>
              </a:lnSpc>
            </a:pPr>
            <a:r>
              <a:rPr lang="en-US" sz="5473" b="1" spc="-508" dirty="0" err="1">
                <a:solidFill>
                  <a:srgbClr val="FFFFFF"/>
                </a:solidFill>
                <a:latin typeface="ヒカリ角ゴ Bold"/>
                <a:ea typeface="ヒカリ角ゴ Bold"/>
                <a:cs typeface="ヒカリ角ゴ Bold"/>
                <a:sym typeface="ヒカリ角ゴ Bold"/>
              </a:rPr>
              <a:t>マイクロプラスチック数</a:t>
            </a:r>
            <a:endParaRPr lang="en-US" sz="5473" b="1" spc="-508" dirty="0">
              <a:solidFill>
                <a:srgbClr val="FFFFFF"/>
              </a:solidFill>
              <a:latin typeface="ヒカリ角ゴ Bold"/>
              <a:ea typeface="ヒカリ角ゴ Bold"/>
              <a:cs typeface="ヒカリ角ゴ Bold"/>
              <a:sym typeface="ヒカリ角ゴ Bold"/>
            </a:endParaRPr>
          </a:p>
        </p:txBody>
      </p:sp>
      <p:sp>
        <p:nvSpPr>
          <p:cNvPr id="12" name="TextBox 12"/>
          <p:cNvSpPr txBox="1"/>
          <p:nvPr/>
        </p:nvSpPr>
        <p:spPr>
          <a:xfrm>
            <a:off x="11434010" y="375780"/>
            <a:ext cx="3120190" cy="589392"/>
          </a:xfrm>
          <a:prstGeom prst="rect">
            <a:avLst/>
          </a:prstGeom>
        </p:spPr>
        <p:txBody>
          <a:bodyPr wrap="square" lIns="0" tIns="0" rIns="0" bIns="0" rtlCol="0" anchor="t">
            <a:spAutoFit/>
          </a:bodyPr>
          <a:lstStyle/>
          <a:p>
            <a:pPr algn="ctr">
              <a:lnSpc>
                <a:spcPts val="4962"/>
              </a:lnSpc>
            </a:pPr>
            <a:r>
              <a:rPr lang="en-US" sz="3544" b="1" dirty="0" err="1">
                <a:solidFill>
                  <a:srgbClr val="FCE833"/>
                </a:solidFill>
                <a:latin typeface="ヒカリ角ゴ Bold"/>
                <a:ea typeface="ヒカリ角ゴ Bold"/>
                <a:cs typeface="ヒカリ角ゴ Bold"/>
                <a:sym typeface="ヒカリ角ゴ Bold"/>
              </a:rPr>
              <a:t>世界平均</a:t>
            </a:r>
            <a:endParaRPr lang="en-US" sz="3544" b="1" dirty="0">
              <a:solidFill>
                <a:srgbClr val="FCE833"/>
              </a:solidFill>
              <a:latin typeface="ヒカリ角ゴ Bold"/>
              <a:ea typeface="ヒカリ角ゴ Bold"/>
              <a:cs typeface="ヒカリ角ゴ Bold"/>
              <a:sym typeface="ヒカリ角ゴ Bold"/>
            </a:endParaRPr>
          </a:p>
        </p:txBody>
      </p:sp>
      <p:sp>
        <p:nvSpPr>
          <p:cNvPr id="13" name="TextBox 13"/>
          <p:cNvSpPr txBox="1"/>
          <p:nvPr/>
        </p:nvSpPr>
        <p:spPr>
          <a:xfrm>
            <a:off x="11513268" y="1287313"/>
            <a:ext cx="2431332" cy="589392"/>
          </a:xfrm>
          <a:prstGeom prst="rect">
            <a:avLst/>
          </a:prstGeom>
        </p:spPr>
        <p:txBody>
          <a:bodyPr wrap="square" lIns="0" tIns="0" rIns="0" bIns="0" rtlCol="0" anchor="t">
            <a:spAutoFit/>
          </a:bodyPr>
          <a:lstStyle/>
          <a:p>
            <a:pPr algn="ctr">
              <a:lnSpc>
                <a:spcPts val="4962"/>
              </a:lnSpc>
            </a:pPr>
            <a:r>
              <a:rPr lang="en-US" sz="3544" b="1" dirty="0">
                <a:solidFill>
                  <a:srgbClr val="FCE833"/>
                </a:solidFill>
                <a:latin typeface="ヒカリ角ゴ Bold"/>
                <a:ea typeface="ヒカリ角ゴ Bold"/>
                <a:cs typeface="ヒカリ角ゴ Bold"/>
                <a:sym typeface="ヒカリ角ゴ Bold"/>
              </a:rPr>
              <a:t>8個/m3</a:t>
            </a:r>
          </a:p>
        </p:txBody>
      </p:sp>
      <p:sp>
        <p:nvSpPr>
          <p:cNvPr id="14" name="TextBox 14"/>
          <p:cNvSpPr txBox="1"/>
          <p:nvPr/>
        </p:nvSpPr>
        <p:spPr>
          <a:xfrm>
            <a:off x="16378838" y="6113888"/>
            <a:ext cx="1191054" cy="1203636"/>
          </a:xfrm>
          <a:prstGeom prst="rect">
            <a:avLst/>
          </a:prstGeom>
        </p:spPr>
        <p:txBody>
          <a:bodyPr lIns="0" tIns="0" rIns="0" bIns="0" rtlCol="0" anchor="t">
            <a:spAutoFit/>
          </a:bodyPr>
          <a:lstStyle/>
          <a:p>
            <a:pPr algn="ctr">
              <a:lnSpc>
                <a:spcPts val="8138"/>
              </a:lnSpc>
            </a:pPr>
            <a:r>
              <a:rPr lang="en-US" sz="4351" b="1">
                <a:solidFill>
                  <a:srgbClr val="FFFFFF"/>
                </a:solidFill>
                <a:latin typeface="ヒカリ角ゴ Bold"/>
                <a:ea typeface="ヒカリ角ゴ Bold"/>
                <a:cs typeface="ヒカリ角ゴ Bold"/>
                <a:sym typeface="ヒカリ角ゴ Bold"/>
              </a:rPr>
              <a:t>24個</a:t>
            </a:r>
          </a:p>
        </p:txBody>
      </p:sp>
      <p:sp>
        <p:nvSpPr>
          <p:cNvPr id="15" name="TextBox 15"/>
          <p:cNvSpPr txBox="1"/>
          <p:nvPr/>
        </p:nvSpPr>
        <p:spPr>
          <a:xfrm>
            <a:off x="10934729" y="3017320"/>
            <a:ext cx="744407" cy="1060075"/>
          </a:xfrm>
          <a:prstGeom prst="rect">
            <a:avLst/>
          </a:prstGeom>
        </p:spPr>
        <p:txBody>
          <a:bodyPr lIns="0" tIns="0" rIns="0" bIns="0" rtlCol="0" anchor="t">
            <a:spAutoFit/>
          </a:bodyPr>
          <a:lstStyle/>
          <a:p>
            <a:pPr algn="ctr">
              <a:lnSpc>
                <a:spcPts val="7057"/>
              </a:lnSpc>
            </a:pPr>
            <a:r>
              <a:rPr lang="en-US" sz="3774" b="1">
                <a:solidFill>
                  <a:srgbClr val="FFFFFF"/>
                </a:solidFill>
                <a:latin typeface="ヒカリ角ゴ Bold"/>
                <a:ea typeface="ヒカリ角ゴ Bold"/>
                <a:cs typeface="ヒカリ角ゴ Bold"/>
                <a:sym typeface="ヒカリ角ゴ Bold"/>
              </a:rPr>
              <a:t>2個</a:t>
            </a:r>
          </a:p>
        </p:txBody>
      </p:sp>
      <p:sp>
        <p:nvSpPr>
          <p:cNvPr id="16" name="TextBox 16"/>
          <p:cNvSpPr txBox="1"/>
          <p:nvPr/>
        </p:nvSpPr>
        <p:spPr>
          <a:xfrm>
            <a:off x="4160177" y="6821738"/>
            <a:ext cx="4644285" cy="2436562"/>
          </a:xfrm>
          <a:prstGeom prst="rect">
            <a:avLst/>
          </a:prstGeom>
        </p:spPr>
        <p:txBody>
          <a:bodyPr lIns="0" tIns="0" rIns="0" bIns="0" rtlCol="0" anchor="t">
            <a:spAutoFit/>
          </a:bodyPr>
          <a:lstStyle/>
          <a:p>
            <a:pPr algn="just">
              <a:lnSpc>
                <a:spcPts val="17833"/>
              </a:lnSpc>
            </a:pPr>
            <a:r>
              <a:rPr lang="en-US" sz="12736">
                <a:solidFill>
                  <a:srgbClr val="FFFFFF"/>
                </a:solidFill>
                <a:latin typeface="League Spartan"/>
                <a:ea typeface="League Spartan"/>
                <a:cs typeface="League Spartan"/>
                <a:sym typeface="League Spartan"/>
              </a:rPr>
              <a:t>約3倍</a:t>
            </a:r>
          </a:p>
        </p:txBody>
      </p:sp>
      <p:sp>
        <p:nvSpPr>
          <p:cNvPr id="17" name="TextBox 17"/>
          <p:cNvSpPr txBox="1"/>
          <p:nvPr/>
        </p:nvSpPr>
        <p:spPr>
          <a:xfrm>
            <a:off x="575339" y="7857134"/>
            <a:ext cx="3383051" cy="1016965"/>
          </a:xfrm>
          <a:prstGeom prst="rect">
            <a:avLst/>
          </a:prstGeom>
        </p:spPr>
        <p:txBody>
          <a:bodyPr lIns="0" tIns="0" rIns="0" bIns="0" rtlCol="0" anchor="t">
            <a:spAutoFit/>
          </a:bodyPr>
          <a:lstStyle/>
          <a:p>
            <a:pPr algn="ctr">
              <a:lnSpc>
                <a:spcPts val="7458"/>
              </a:lnSpc>
            </a:pPr>
            <a:r>
              <a:rPr lang="en-US" sz="5327" b="1">
                <a:solidFill>
                  <a:srgbClr val="FFFFFF"/>
                </a:solidFill>
                <a:latin typeface="ヒカリ角ゴ Bold"/>
                <a:ea typeface="ヒカリ角ゴ Bold"/>
                <a:cs typeface="ヒカリ角ゴ Bold"/>
                <a:sym typeface="ヒカリ角ゴ Bold"/>
              </a:rPr>
              <a:t>世界平均の</a:t>
            </a:r>
          </a:p>
        </p:txBody>
      </p:sp>
      <p:grpSp>
        <p:nvGrpSpPr>
          <p:cNvPr id="18" name="Group 18"/>
          <p:cNvGrpSpPr/>
          <p:nvPr/>
        </p:nvGrpSpPr>
        <p:grpSpPr>
          <a:xfrm>
            <a:off x="220789" y="8877300"/>
            <a:ext cx="8774173" cy="381000"/>
            <a:chOff x="0" y="0"/>
            <a:chExt cx="11698897" cy="508000"/>
          </a:xfrm>
        </p:grpSpPr>
        <p:sp>
          <p:nvSpPr>
            <p:cNvPr id="19" name="Freeform 19"/>
            <p:cNvSpPr/>
            <p:nvPr/>
          </p:nvSpPr>
          <p:spPr>
            <a:xfrm>
              <a:off x="254000" y="0"/>
              <a:ext cx="11190859" cy="508000"/>
            </a:xfrm>
            <a:custGeom>
              <a:avLst/>
              <a:gdLst/>
              <a:ahLst/>
              <a:cxnLst/>
              <a:rect l="l" t="t" r="r" b="b"/>
              <a:pathLst>
                <a:path w="11190859" h="508000">
                  <a:moveTo>
                    <a:pt x="0" y="0"/>
                  </a:moveTo>
                  <a:lnTo>
                    <a:pt x="11190859" y="0"/>
                  </a:lnTo>
                  <a:lnTo>
                    <a:pt x="11190859" y="508000"/>
                  </a:lnTo>
                  <a:lnTo>
                    <a:pt x="0" y="508000"/>
                  </a:lnTo>
                  <a:close/>
                </a:path>
              </a:pathLst>
            </a:custGeom>
            <a:solidFill>
              <a:srgbClr val="E6274F"/>
            </a:solidFill>
          </p:spPr>
          <p:txBody>
            <a:bodyPr/>
            <a:lstStyle/>
            <a:p>
              <a:endParaRPr lang="ja-JP" altLang="en-US"/>
            </a:p>
          </p:txBody>
        </p:sp>
      </p:gr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77362" y="-3180228"/>
            <a:ext cx="18288000" cy="13723734"/>
            <a:chOff x="0" y="0"/>
            <a:chExt cx="24384000" cy="18298312"/>
          </a:xfrm>
        </p:grpSpPr>
        <p:sp>
          <p:nvSpPr>
            <p:cNvPr id="3" name="Freeform 3"/>
            <p:cNvSpPr/>
            <p:nvPr/>
          </p:nvSpPr>
          <p:spPr>
            <a:xfrm>
              <a:off x="0" y="0"/>
              <a:ext cx="24384000" cy="18298288"/>
            </a:xfrm>
            <a:custGeom>
              <a:avLst/>
              <a:gdLst/>
              <a:ahLst/>
              <a:cxnLst/>
              <a:rect l="l" t="t" r="r" b="b"/>
              <a:pathLst>
                <a:path w="24384000" h="18298288">
                  <a:moveTo>
                    <a:pt x="0" y="0"/>
                  </a:moveTo>
                  <a:lnTo>
                    <a:pt x="24384000" y="0"/>
                  </a:lnTo>
                  <a:lnTo>
                    <a:pt x="24384000" y="18298288"/>
                  </a:lnTo>
                  <a:lnTo>
                    <a:pt x="0" y="18298288"/>
                  </a:lnTo>
                  <a:lnTo>
                    <a:pt x="0" y="0"/>
                  </a:lnTo>
                  <a:close/>
                </a:path>
              </a:pathLst>
            </a:custGeom>
            <a:blipFill>
              <a:blip r:embed="rId2">
                <a:alphaModFix amt="15000"/>
              </a:blip>
              <a:stretch>
                <a:fillRect/>
              </a:stretch>
            </a:blipFill>
          </p:spPr>
          <p:txBody>
            <a:bodyPr/>
            <a:lstStyle/>
            <a:p>
              <a:endParaRPr lang="ja-JP" altLang="en-US"/>
            </a:p>
          </p:txBody>
        </p:sp>
      </p:grpSp>
      <p:grpSp>
        <p:nvGrpSpPr>
          <p:cNvPr id="4" name="Group 4"/>
          <p:cNvGrpSpPr/>
          <p:nvPr/>
        </p:nvGrpSpPr>
        <p:grpSpPr>
          <a:xfrm>
            <a:off x="370627" y="3038183"/>
            <a:ext cx="4175779" cy="4202979"/>
            <a:chOff x="0" y="0"/>
            <a:chExt cx="5567705" cy="5603972"/>
          </a:xfrm>
        </p:grpSpPr>
        <p:sp>
          <p:nvSpPr>
            <p:cNvPr id="5" name="Freeform 5"/>
            <p:cNvSpPr/>
            <p:nvPr/>
          </p:nvSpPr>
          <p:spPr>
            <a:xfrm>
              <a:off x="0" y="0"/>
              <a:ext cx="5567680" cy="5603972"/>
            </a:xfrm>
            <a:custGeom>
              <a:avLst/>
              <a:gdLst/>
              <a:ahLst/>
              <a:cxnLst/>
              <a:rect l="l" t="t" r="r" b="b"/>
              <a:pathLst>
                <a:path w="5567680" h="5603972">
                  <a:moveTo>
                    <a:pt x="0" y="0"/>
                  </a:moveTo>
                  <a:lnTo>
                    <a:pt x="5567680" y="0"/>
                  </a:lnTo>
                  <a:lnTo>
                    <a:pt x="5567680" y="5603972"/>
                  </a:lnTo>
                  <a:lnTo>
                    <a:pt x="0" y="5603972"/>
                  </a:lnTo>
                  <a:close/>
                </a:path>
              </a:pathLst>
            </a:custGeom>
            <a:blipFill>
              <a:blip r:embed="rId3"/>
              <a:stretch>
                <a:fillRect l="-17126" r="-17126"/>
              </a:stretch>
            </a:blipFill>
          </p:spPr>
          <p:txBody>
            <a:bodyPr/>
            <a:lstStyle/>
            <a:p>
              <a:endParaRPr lang="ja-JP" altLang="en-US"/>
            </a:p>
          </p:txBody>
        </p:sp>
      </p:grpSp>
      <p:grpSp>
        <p:nvGrpSpPr>
          <p:cNvPr id="6" name="Group 6"/>
          <p:cNvGrpSpPr/>
          <p:nvPr/>
        </p:nvGrpSpPr>
        <p:grpSpPr>
          <a:xfrm>
            <a:off x="370627" y="8688327"/>
            <a:ext cx="4809162" cy="1318927"/>
            <a:chOff x="0" y="0"/>
            <a:chExt cx="1266611" cy="347372"/>
          </a:xfrm>
        </p:grpSpPr>
        <p:sp>
          <p:nvSpPr>
            <p:cNvPr id="7" name="Freeform 7"/>
            <p:cNvSpPr/>
            <p:nvPr/>
          </p:nvSpPr>
          <p:spPr>
            <a:xfrm>
              <a:off x="0" y="0"/>
              <a:ext cx="1266610" cy="347372"/>
            </a:xfrm>
            <a:custGeom>
              <a:avLst/>
              <a:gdLst/>
              <a:ahLst/>
              <a:cxnLst/>
              <a:rect l="l" t="t" r="r" b="b"/>
              <a:pathLst>
                <a:path w="1266610" h="347372">
                  <a:moveTo>
                    <a:pt x="1063410" y="0"/>
                  </a:moveTo>
                  <a:lnTo>
                    <a:pt x="0" y="0"/>
                  </a:lnTo>
                  <a:lnTo>
                    <a:pt x="0" y="347372"/>
                  </a:lnTo>
                  <a:lnTo>
                    <a:pt x="1063410" y="347372"/>
                  </a:lnTo>
                  <a:lnTo>
                    <a:pt x="1266610" y="173686"/>
                  </a:lnTo>
                  <a:lnTo>
                    <a:pt x="1063410" y="0"/>
                  </a:lnTo>
                  <a:close/>
                </a:path>
              </a:pathLst>
            </a:custGeom>
            <a:solidFill>
              <a:srgbClr val="234571"/>
            </a:solidFill>
          </p:spPr>
          <p:txBody>
            <a:bodyPr/>
            <a:lstStyle/>
            <a:p>
              <a:endParaRPr lang="ja-JP" altLang="en-US"/>
            </a:p>
          </p:txBody>
        </p:sp>
        <p:sp>
          <p:nvSpPr>
            <p:cNvPr id="8" name="TextBox 8"/>
            <p:cNvSpPr txBox="1"/>
            <p:nvPr/>
          </p:nvSpPr>
          <p:spPr>
            <a:xfrm>
              <a:off x="0" y="-47625"/>
              <a:ext cx="1152311" cy="394997"/>
            </a:xfrm>
            <a:prstGeom prst="rect">
              <a:avLst/>
            </a:prstGeom>
          </p:spPr>
          <p:txBody>
            <a:bodyPr lIns="50800" tIns="50800" rIns="50800" bIns="50800" rtlCol="0" anchor="ctr"/>
            <a:lstStyle/>
            <a:p>
              <a:pPr algn="ctr">
                <a:lnSpc>
                  <a:spcPts val="3553"/>
                </a:lnSpc>
              </a:pPr>
              <a:endParaRPr/>
            </a:p>
          </p:txBody>
        </p:sp>
      </p:grpSp>
      <p:grpSp>
        <p:nvGrpSpPr>
          <p:cNvPr id="9" name="Group 9"/>
          <p:cNvGrpSpPr/>
          <p:nvPr/>
        </p:nvGrpSpPr>
        <p:grpSpPr>
          <a:xfrm>
            <a:off x="394485" y="1916409"/>
            <a:ext cx="18304838" cy="788478"/>
            <a:chOff x="0" y="0"/>
            <a:chExt cx="24406451" cy="1051304"/>
          </a:xfrm>
        </p:grpSpPr>
        <p:sp>
          <p:nvSpPr>
            <p:cNvPr id="10" name="Freeform 10"/>
            <p:cNvSpPr/>
            <p:nvPr/>
          </p:nvSpPr>
          <p:spPr>
            <a:xfrm>
              <a:off x="0" y="0"/>
              <a:ext cx="2283340" cy="1051304"/>
            </a:xfrm>
            <a:custGeom>
              <a:avLst/>
              <a:gdLst/>
              <a:ahLst/>
              <a:cxnLst/>
              <a:rect l="l" t="t" r="r" b="b"/>
              <a:pathLst>
                <a:path w="2283340" h="1051304">
                  <a:moveTo>
                    <a:pt x="0" y="0"/>
                  </a:moveTo>
                  <a:lnTo>
                    <a:pt x="2283340" y="0"/>
                  </a:lnTo>
                  <a:lnTo>
                    <a:pt x="2283340" y="1051304"/>
                  </a:lnTo>
                  <a:lnTo>
                    <a:pt x="0" y="1051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11" name="TextBox 11"/>
            <p:cNvSpPr txBox="1"/>
            <p:nvPr/>
          </p:nvSpPr>
          <p:spPr>
            <a:xfrm>
              <a:off x="84750" y="207873"/>
              <a:ext cx="2113840" cy="587932"/>
            </a:xfrm>
            <a:prstGeom prst="rect">
              <a:avLst/>
            </a:prstGeom>
          </p:spPr>
          <p:txBody>
            <a:bodyPr lIns="0" tIns="0" rIns="0" bIns="0" rtlCol="0" anchor="t">
              <a:spAutoFit/>
            </a:bodyPr>
            <a:lstStyle/>
            <a:p>
              <a:pPr algn="ctr">
                <a:lnSpc>
                  <a:spcPts val="3763"/>
                </a:lnSpc>
              </a:pPr>
              <a:r>
                <a:rPr lang="en-US" sz="2688" b="1">
                  <a:solidFill>
                    <a:srgbClr val="393939"/>
                  </a:solidFill>
                  <a:latin typeface="ヒカリ角ゴ Bold"/>
                  <a:ea typeface="ヒカリ角ゴ Bold"/>
                  <a:cs typeface="ヒカリ角ゴ Bold"/>
                  <a:sym typeface="ヒカリ角ゴ Bold"/>
                </a:rPr>
                <a:t>実施対象</a:t>
              </a:r>
            </a:p>
          </p:txBody>
        </p:sp>
        <p:sp>
          <p:nvSpPr>
            <p:cNvPr id="12" name="TextBox 12"/>
            <p:cNvSpPr txBox="1"/>
            <p:nvPr/>
          </p:nvSpPr>
          <p:spPr>
            <a:xfrm>
              <a:off x="2450528" y="-90201"/>
              <a:ext cx="21955923" cy="955481"/>
            </a:xfrm>
            <a:prstGeom prst="rect">
              <a:avLst/>
            </a:prstGeom>
          </p:spPr>
          <p:txBody>
            <a:bodyPr lIns="0" tIns="0" rIns="0" bIns="0" rtlCol="0" anchor="t">
              <a:spAutoFit/>
            </a:bodyPr>
            <a:lstStyle/>
            <a:p>
              <a:pPr algn="l">
                <a:lnSpc>
                  <a:spcPts val="5219"/>
                </a:lnSpc>
              </a:pPr>
              <a:r>
                <a:rPr lang="en-US" sz="3389" b="1" spc="-240">
                  <a:solidFill>
                    <a:srgbClr val="FFFFFF"/>
                  </a:solidFill>
                  <a:latin typeface="ヒラギノ角ゴシック Bold"/>
                  <a:ea typeface="ヒラギノ角ゴシック Bold"/>
                  <a:cs typeface="ヒラギノ角ゴシック Bold"/>
                  <a:sym typeface="ヒラギノ角ゴシック Bold"/>
                </a:rPr>
                <a:t>タイ：ノンカイ、ブンカン、ウドンタニ　ラオス：ビェンチャン（10～15歳,150名）</a:t>
              </a:r>
            </a:p>
          </p:txBody>
        </p:sp>
      </p:grpSp>
      <p:grpSp>
        <p:nvGrpSpPr>
          <p:cNvPr id="13" name="Group 13"/>
          <p:cNvGrpSpPr/>
          <p:nvPr/>
        </p:nvGrpSpPr>
        <p:grpSpPr>
          <a:xfrm>
            <a:off x="5305829" y="3038183"/>
            <a:ext cx="12982171" cy="6969071"/>
            <a:chOff x="0" y="0"/>
            <a:chExt cx="3419173" cy="1835475"/>
          </a:xfrm>
        </p:grpSpPr>
        <p:sp>
          <p:nvSpPr>
            <p:cNvPr id="14" name="Freeform 14"/>
            <p:cNvSpPr/>
            <p:nvPr/>
          </p:nvSpPr>
          <p:spPr>
            <a:xfrm>
              <a:off x="0" y="0"/>
              <a:ext cx="3419173" cy="1835476"/>
            </a:xfrm>
            <a:custGeom>
              <a:avLst/>
              <a:gdLst/>
              <a:ahLst/>
              <a:cxnLst/>
              <a:rect l="l" t="t" r="r" b="b"/>
              <a:pathLst>
                <a:path w="3419173" h="1835476">
                  <a:moveTo>
                    <a:pt x="0" y="0"/>
                  </a:moveTo>
                  <a:lnTo>
                    <a:pt x="3419173" y="0"/>
                  </a:lnTo>
                  <a:lnTo>
                    <a:pt x="3419173" y="1835476"/>
                  </a:lnTo>
                  <a:lnTo>
                    <a:pt x="0" y="1835476"/>
                  </a:lnTo>
                  <a:close/>
                </a:path>
              </a:pathLst>
            </a:custGeom>
            <a:solidFill>
              <a:srgbClr val="FFFFFF"/>
            </a:solidFill>
          </p:spPr>
          <p:txBody>
            <a:bodyPr/>
            <a:lstStyle/>
            <a:p>
              <a:endParaRPr lang="ja-JP" altLang="en-US"/>
            </a:p>
          </p:txBody>
        </p:sp>
        <p:sp>
          <p:nvSpPr>
            <p:cNvPr id="15" name="TextBox 15"/>
            <p:cNvSpPr txBox="1"/>
            <p:nvPr/>
          </p:nvSpPr>
          <p:spPr>
            <a:xfrm>
              <a:off x="0" y="-47625"/>
              <a:ext cx="3419173" cy="1883100"/>
            </a:xfrm>
            <a:prstGeom prst="rect">
              <a:avLst/>
            </a:prstGeom>
          </p:spPr>
          <p:txBody>
            <a:bodyPr lIns="50800" tIns="50800" rIns="50800" bIns="50800" rtlCol="0" anchor="ctr"/>
            <a:lstStyle/>
            <a:p>
              <a:pPr algn="ctr">
                <a:lnSpc>
                  <a:spcPts val="3553"/>
                </a:lnSpc>
              </a:pPr>
              <a:endParaRPr/>
            </a:p>
          </p:txBody>
        </p:sp>
      </p:grpSp>
      <p:grpSp>
        <p:nvGrpSpPr>
          <p:cNvPr id="16" name="Group 16"/>
          <p:cNvGrpSpPr/>
          <p:nvPr/>
        </p:nvGrpSpPr>
        <p:grpSpPr>
          <a:xfrm>
            <a:off x="5971252" y="3389940"/>
            <a:ext cx="11651325" cy="6265558"/>
            <a:chOff x="0" y="0"/>
            <a:chExt cx="16158526" cy="8689328"/>
          </a:xfrm>
        </p:grpSpPr>
        <p:sp>
          <p:nvSpPr>
            <p:cNvPr id="17" name="Freeform 17"/>
            <p:cNvSpPr/>
            <p:nvPr/>
          </p:nvSpPr>
          <p:spPr>
            <a:xfrm>
              <a:off x="0" y="0"/>
              <a:ext cx="16158452" cy="8689328"/>
            </a:xfrm>
            <a:custGeom>
              <a:avLst/>
              <a:gdLst/>
              <a:ahLst/>
              <a:cxnLst/>
              <a:rect l="l" t="t" r="r" b="b"/>
              <a:pathLst>
                <a:path w="16158452" h="8689328">
                  <a:moveTo>
                    <a:pt x="0" y="0"/>
                  </a:moveTo>
                  <a:lnTo>
                    <a:pt x="16158452" y="0"/>
                  </a:lnTo>
                  <a:lnTo>
                    <a:pt x="16158452" y="8689328"/>
                  </a:lnTo>
                  <a:lnTo>
                    <a:pt x="0" y="8689328"/>
                  </a:lnTo>
                  <a:close/>
                </a:path>
              </a:pathLst>
            </a:custGeom>
            <a:blipFill>
              <a:blip r:embed="rId3"/>
              <a:stretch>
                <a:fillRect t="-16033" b="-23382"/>
              </a:stretch>
            </a:blipFill>
          </p:spPr>
          <p:txBody>
            <a:bodyPr/>
            <a:lstStyle/>
            <a:p>
              <a:endParaRPr lang="ja-JP" altLang="en-US"/>
            </a:p>
          </p:txBody>
        </p:sp>
      </p:grpSp>
      <p:sp>
        <p:nvSpPr>
          <p:cNvPr id="18" name="TextBox 18"/>
          <p:cNvSpPr txBox="1"/>
          <p:nvPr/>
        </p:nvSpPr>
        <p:spPr>
          <a:xfrm>
            <a:off x="250882" y="795515"/>
            <a:ext cx="5431516" cy="977129"/>
          </a:xfrm>
          <a:prstGeom prst="rect">
            <a:avLst/>
          </a:prstGeom>
        </p:spPr>
        <p:txBody>
          <a:bodyPr lIns="0" tIns="0" rIns="0" bIns="0" rtlCol="0" anchor="t">
            <a:spAutoFit/>
          </a:bodyPr>
          <a:lstStyle/>
          <a:p>
            <a:pPr algn="ctr">
              <a:lnSpc>
                <a:spcPts val="7940"/>
              </a:lnSpc>
            </a:pPr>
            <a:r>
              <a:rPr lang="en-US" sz="5671" b="1">
                <a:solidFill>
                  <a:srgbClr val="FFFFFF"/>
                </a:solidFill>
                <a:latin typeface="ヒカリ角ゴ Bold"/>
                <a:ea typeface="ヒカリ角ゴ Bold"/>
                <a:cs typeface="ヒカリ角ゴ Bold"/>
                <a:sym typeface="ヒカリ角ゴ Bold"/>
              </a:rPr>
              <a:t>リサイクル教育</a:t>
            </a:r>
          </a:p>
        </p:txBody>
      </p:sp>
      <p:sp>
        <p:nvSpPr>
          <p:cNvPr id="19" name="TextBox 19"/>
          <p:cNvSpPr txBox="1"/>
          <p:nvPr/>
        </p:nvSpPr>
        <p:spPr>
          <a:xfrm>
            <a:off x="578895" y="7317362"/>
            <a:ext cx="3872544" cy="1190625"/>
          </a:xfrm>
          <a:prstGeom prst="rect">
            <a:avLst/>
          </a:prstGeom>
        </p:spPr>
        <p:txBody>
          <a:bodyPr lIns="0" tIns="0" rIns="0" bIns="0" rtlCol="0" anchor="t">
            <a:spAutoFit/>
          </a:bodyPr>
          <a:lstStyle/>
          <a:p>
            <a:pPr algn="l">
              <a:lnSpc>
                <a:spcPts val="4200"/>
              </a:lnSpc>
            </a:pPr>
            <a:r>
              <a:rPr lang="en-US" sz="3000" b="1" spc="-197">
                <a:solidFill>
                  <a:srgbClr val="FFFFFF"/>
                </a:solidFill>
                <a:latin typeface="ヒラギノ角ゴシック Bold"/>
                <a:ea typeface="ヒラギノ角ゴシック Bold"/>
                <a:cs typeface="ヒラギノ角ゴシック Bold"/>
                <a:sym typeface="ヒラギノ角ゴシック Bold"/>
              </a:rPr>
              <a:t>ドラえもんファミリー</a:t>
            </a:r>
          </a:p>
          <a:p>
            <a:pPr algn="l">
              <a:lnSpc>
                <a:spcPts val="4200"/>
              </a:lnSpc>
            </a:pPr>
            <a:r>
              <a:rPr lang="en-US" sz="3000" b="1" spc="-197">
                <a:solidFill>
                  <a:srgbClr val="FFFFFF"/>
                </a:solidFill>
                <a:latin typeface="ヒラギノ角ゴシック Bold"/>
                <a:ea typeface="ヒラギノ角ゴシック Bold"/>
                <a:cs typeface="ヒラギノ角ゴシック Bold"/>
                <a:sym typeface="ヒラギノ角ゴシック Bold"/>
              </a:rPr>
              <a:t>による寸劇</a:t>
            </a:r>
          </a:p>
        </p:txBody>
      </p:sp>
      <p:sp>
        <p:nvSpPr>
          <p:cNvPr id="20" name="TextBox 20"/>
          <p:cNvSpPr txBox="1"/>
          <p:nvPr/>
        </p:nvSpPr>
        <p:spPr>
          <a:xfrm>
            <a:off x="578895" y="8862333"/>
            <a:ext cx="3972818" cy="742315"/>
          </a:xfrm>
          <a:prstGeom prst="rect">
            <a:avLst/>
          </a:prstGeom>
        </p:spPr>
        <p:txBody>
          <a:bodyPr lIns="0" tIns="0" rIns="0" bIns="0" rtlCol="0" anchor="t">
            <a:spAutoFit/>
          </a:bodyPr>
          <a:lstStyle/>
          <a:p>
            <a:pPr algn="ctr">
              <a:lnSpc>
                <a:spcPts val="4759"/>
              </a:lnSpc>
              <a:spcBef>
                <a:spcPct val="0"/>
              </a:spcBef>
            </a:pPr>
            <a:r>
              <a:rPr lang="en-US" sz="3399" b="1" spc="-223">
                <a:solidFill>
                  <a:srgbClr val="FFFFFF"/>
                </a:solidFill>
                <a:latin typeface="ヒラギノ角ゴシック Bold"/>
                <a:ea typeface="ヒラギノ角ゴシック Bold"/>
                <a:cs typeface="ヒラギノ角ゴシック Bold"/>
                <a:sym typeface="ヒラギノ角ゴシック Bold"/>
              </a:rPr>
              <a:t>リサイクル意識の啓発</a:t>
            </a:r>
          </a:p>
        </p:txBody>
      </p:sp>
      <p:sp>
        <p:nvSpPr>
          <p:cNvPr id="21" name="TextBox 21"/>
          <p:cNvSpPr txBox="1"/>
          <p:nvPr/>
        </p:nvSpPr>
        <p:spPr>
          <a:xfrm>
            <a:off x="394485" y="307975"/>
            <a:ext cx="6801689" cy="458076"/>
          </a:xfrm>
          <a:prstGeom prst="rect">
            <a:avLst/>
          </a:prstGeom>
        </p:spPr>
        <p:txBody>
          <a:bodyPr lIns="0" tIns="0" rIns="0" bIns="0" rtlCol="0" anchor="t">
            <a:spAutoFit/>
          </a:bodyPr>
          <a:lstStyle/>
          <a:p>
            <a:pPr algn="l">
              <a:lnSpc>
                <a:spcPts val="3795"/>
              </a:lnSpc>
            </a:pPr>
            <a:r>
              <a:rPr lang="en-US" sz="2710">
                <a:solidFill>
                  <a:srgbClr val="FFFFFF"/>
                </a:solidFill>
                <a:latin typeface="League Spartan"/>
                <a:ea typeface="League Spartan"/>
                <a:cs typeface="League Spartan"/>
                <a:sym typeface="League Spartan"/>
              </a:rPr>
              <a:t>Save mother Mae Kong GG 2123767</a:t>
            </a:r>
          </a:p>
        </p:txBody>
      </p:sp>
      <p:sp>
        <p:nvSpPr>
          <p:cNvPr id="22" name="TextBox 22"/>
          <p:cNvSpPr txBox="1"/>
          <p:nvPr/>
        </p:nvSpPr>
        <p:spPr>
          <a:xfrm>
            <a:off x="6575708" y="146050"/>
            <a:ext cx="3105904" cy="546522"/>
          </a:xfrm>
          <a:prstGeom prst="rect">
            <a:avLst/>
          </a:prstGeom>
        </p:spPr>
        <p:txBody>
          <a:bodyPr lIns="0" tIns="0" rIns="0" bIns="0" rtlCol="0" anchor="t">
            <a:spAutoFit/>
          </a:bodyPr>
          <a:lstStyle/>
          <a:p>
            <a:pPr algn="ctr">
              <a:lnSpc>
                <a:spcPts val="3477"/>
              </a:lnSpc>
            </a:pPr>
            <a:r>
              <a:rPr lang="en-US" sz="2483" b="1">
                <a:solidFill>
                  <a:srgbClr val="FFFFFF"/>
                </a:solidFill>
                <a:latin typeface="ヒラギノ角ゴシック Bold"/>
                <a:ea typeface="ヒラギノ角ゴシック Bold"/>
                <a:cs typeface="ヒラギノ角ゴシック Bold"/>
                <a:sym typeface="ヒラギノ角ゴシック Bold"/>
              </a:rPr>
              <a:t>    アクトの活動    </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3148841"/>
            <a:ext cx="18288000" cy="13723734"/>
            <a:chOff x="0" y="0"/>
            <a:chExt cx="24384000" cy="18298312"/>
          </a:xfrm>
        </p:grpSpPr>
        <p:sp>
          <p:nvSpPr>
            <p:cNvPr id="3" name="Freeform 3"/>
            <p:cNvSpPr/>
            <p:nvPr/>
          </p:nvSpPr>
          <p:spPr>
            <a:xfrm>
              <a:off x="0" y="0"/>
              <a:ext cx="24384000" cy="18298288"/>
            </a:xfrm>
            <a:custGeom>
              <a:avLst/>
              <a:gdLst/>
              <a:ahLst/>
              <a:cxnLst/>
              <a:rect l="l" t="t" r="r" b="b"/>
              <a:pathLst>
                <a:path w="24384000" h="18298288">
                  <a:moveTo>
                    <a:pt x="0" y="0"/>
                  </a:moveTo>
                  <a:lnTo>
                    <a:pt x="24384000" y="0"/>
                  </a:lnTo>
                  <a:lnTo>
                    <a:pt x="24384000" y="18298288"/>
                  </a:lnTo>
                  <a:lnTo>
                    <a:pt x="0" y="18298288"/>
                  </a:lnTo>
                  <a:lnTo>
                    <a:pt x="0" y="0"/>
                  </a:lnTo>
                  <a:close/>
                </a:path>
              </a:pathLst>
            </a:custGeom>
            <a:blipFill>
              <a:blip r:embed="rId2">
                <a:alphaModFix amt="15000"/>
              </a:blip>
              <a:stretch>
                <a:fillRect/>
              </a:stretch>
            </a:blipFill>
          </p:spPr>
          <p:txBody>
            <a:bodyPr/>
            <a:lstStyle/>
            <a:p>
              <a:endParaRPr lang="ja-JP" altLang="en-US"/>
            </a:p>
          </p:txBody>
        </p:sp>
      </p:grpSp>
      <p:grpSp>
        <p:nvGrpSpPr>
          <p:cNvPr id="4" name="Group 4"/>
          <p:cNvGrpSpPr/>
          <p:nvPr/>
        </p:nvGrpSpPr>
        <p:grpSpPr>
          <a:xfrm>
            <a:off x="370627" y="3038183"/>
            <a:ext cx="4175779" cy="4202979"/>
            <a:chOff x="0" y="0"/>
            <a:chExt cx="5567705" cy="5603972"/>
          </a:xfrm>
        </p:grpSpPr>
        <p:sp>
          <p:nvSpPr>
            <p:cNvPr id="5" name="Freeform 5"/>
            <p:cNvSpPr/>
            <p:nvPr/>
          </p:nvSpPr>
          <p:spPr>
            <a:xfrm>
              <a:off x="0" y="0"/>
              <a:ext cx="5567680" cy="5603972"/>
            </a:xfrm>
            <a:custGeom>
              <a:avLst/>
              <a:gdLst/>
              <a:ahLst/>
              <a:cxnLst/>
              <a:rect l="l" t="t" r="r" b="b"/>
              <a:pathLst>
                <a:path w="5567680" h="5603972">
                  <a:moveTo>
                    <a:pt x="0" y="0"/>
                  </a:moveTo>
                  <a:lnTo>
                    <a:pt x="5567680" y="0"/>
                  </a:lnTo>
                  <a:lnTo>
                    <a:pt x="5567680" y="5603972"/>
                  </a:lnTo>
                  <a:lnTo>
                    <a:pt x="0" y="5603972"/>
                  </a:lnTo>
                  <a:close/>
                </a:path>
              </a:pathLst>
            </a:custGeom>
            <a:blipFill>
              <a:blip r:embed="rId3"/>
              <a:stretch>
                <a:fillRect l="-17126" r="-17126"/>
              </a:stretch>
            </a:blipFill>
          </p:spPr>
          <p:txBody>
            <a:bodyPr/>
            <a:lstStyle/>
            <a:p>
              <a:endParaRPr lang="ja-JP" altLang="en-US"/>
            </a:p>
          </p:txBody>
        </p:sp>
      </p:grpSp>
      <p:grpSp>
        <p:nvGrpSpPr>
          <p:cNvPr id="6" name="Group 6"/>
          <p:cNvGrpSpPr/>
          <p:nvPr/>
        </p:nvGrpSpPr>
        <p:grpSpPr>
          <a:xfrm>
            <a:off x="370627" y="8688327"/>
            <a:ext cx="4809162" cy="1318927"/>
            <a:chOff x="0" y="0"/>
            <a:chExt cx="1266611" cy="347372"/>
          </a:xfrm>
        </p:grpSpPr>
        <p:sp>
          <p:nvSpPr>
            <p:cNvPr id="7" name="Freeform 7"/>
            <p:cNvSpPr/>
            <p:nvPr/>
          </p:nvSpPr>
          <p:spPr>
            <a:xfrm>
              <a:off x="0" y="0"/>
              <a:ext cx="1266610" cy="347372"/>
            </a:xfrm>
            <a:custGeom>
              <a:avLst/>
              <a:gdLst/>
              <a:ahLst/>
              <a:cxnLst/>
              <a:rect l="l" t="t" r="r" b="b"/>
              <a:pathLst>
                <a:path w="1266610" h="347372">
                  <a:moveTo>
                    <a:pt x="1063410" y="0"/>
                  </a:moveTo>
                  <a:lnTo>
                    <a:pt x="0" y="0"/>
                  </a:lnTo>
                  <a:lnTo>
                    <a:pt x="0" y="347372"/>
                  </a:lnTo>
                  <a:lnTo>
                    <a:pt x="1063410" y="347372"/>
                  </a:lnTo>
                  <a:lnTo>
                    <a:pt x="1266610" y="173686"/>
                  </a:lnTo>
                  <a:lnTo>
                    <a:pt x="1063410" y="0"/>
                  </a:lnTo>
                  <a:close/>
                </a:path>
              </a:pathLst>
            </a:custGeom>
            <a:solidFill>
              <a:srgbClr val="234571"/>
            </a:solidFill>
          </p:spPr>
          <p:txBody>
            <a:bodyPr/>
            <a:lstStyle/>
            <a:p>
              <a:endParaRPr lang="ja-JP" altLang="en-US"/>
            </a:p>
          </p:txBody>
        </p:sp>
        <p:sp>
          <p:nvSpPr>
            <p:cNvPr id="8" name="TextBox 8"/>
            <p:cNvSpPr txBox="1"/>
            <p:nvPr/>
          </p:nvSpPr>
          <p:spPr>
            <a:xfrm>
              <a:off x="0" y="-47625"/>
              <a:ext cx="1152311" cy="394997"/>
            </a:xfrm>
            <a:prstGeom prst="rect">
              <a:avLst/>
            </a:prstGeom>
          </p:spPr>
          <p:txBody>
            <a:bodyPr lIns="50800" tIns="50800" rIns="50800" bIns="50800" rtlCol="0" anchor="ctr"/>
            <a:lstStyle/>
            <a:p>
              <a:pPr algn="ctr">
                <a:lnSpc>
                  <a:spcPts val="3553"/>
                </a:lnSpc>
              </a:pPr>
              <a:endParaRPr/>
            </a:p>
          </p:txBody>
        </p:sp>
      </p:grpSp>
      <p:grpSp>
        <p:nvGrpSpPr>
          <p:cNvPr id="9" name="Group 9"/>
          <p:cNvGrpSpPr/>
          <p:nvPr/>
        </p:nvGrpSpPr>
        <p:grpSpPr>
          <a:xfrm>
            <a:off x="394485" y="1916409"/>
            <a:ext cx="18304838" cy="788478"/>
            <a:chOff x="0" y="0"/>
            <a:chExt cx="24406451" cy="1051304"/>
          </a:xfrm>
        </p:grpSpPr>
        <p:sp>
          <p:nvSpPr>
            <p:cNvPr id="10" name="Freeform 10"/>
            <p:cNvSpPr/>
            <p:nvPr/>
          </p:nvSpPr>
          <p:spPr>
            <a:xfrm>
              <a:off x="0" y="0"/>
              <a:ext cx="2283340" cy="1051304"/>
            </a:xfrm>
            <a:custGeom>
              <a:avLst/>
              <a:gdLst/>
              <a:ahLst/>
              <a:cxnLst/>
              <a:rect l="l" t="t" r="r" b="b"/>
              <a:pathLst>
                <a:path w="2283340" h="1051304">
                  <a:moveTo>
                    <a:pt x="0" y="0"/>
                  </a:moveTo>
                  <a:lnTo>
                    <a:pt x="2283340" y="0"/>
                  </a:lnTo>
                  <a:lnTo>
                    <a:pt x="2283340" y="1051304"/>
                  </a:lnTo>
                  <a:lnTo>
                    <a:pt x="0" y="1051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11" name="TextBox 11"/>
            <p:cNvSpPr txBox="1"/>
            <p:nvPr/>
          </p:nvSpPr>
          <p:spPr>
            <a:xfrm>
              <a:off x="84750" y="207873"/>
              <a:ext cx="2113840" cy="587932"/>
            </a:xfrm>
            <a:prstGeom prst="rect">
              <a:avLst/>
            </a:prstGeom>
          </p:spPr>
          <p:txBody>
            <a:bodyPr lIns="0" tIns="0" rIns="0" bIns="0" rtlCol="0" anchor="t">
              <a:spAutoFit/>
            </a:bodyPr>
            <a:lstStyle/>
            <a:p>
              <a:pPr algn="ctr">
                <a:lnSpc>
                  <a:spcPts val="3763"/>
                </a:lnSpc>
              </a:pPr>
              <a:r>
                <a:rPr lang="en-US" sz="2688" b="1">
                  <a:solidFill>
                    <a:srgbClr val="393939"/>
                  </a:solidFill>
                  <a:latin typeface="ヒカリ角ゴ Bold"/>
                  <a:ea typeface="ヒカリ角ゴ Bold"/>
                  <a:cs typeface="ヒカリ角ゴ Bold"/>
                  <a:sym typeface="ヒカリ角ゴ Bold"/>
                </a:rPr>
                <a:t>実施対象</a:t>
              </a:r>
            </a:p>
          </p:txBody>
        </p:sp>
        <p:sp>
          <p:nvSpPr>
            <p:cNvPr id="12" name="TextBox 12"/>
            <p:cNvSpPr txBox="1"/>
            <p:nvPr/>
          </p:nvSpPr>
          <p:spPr>
            <a:xfrm>
              <a:off x="2450528" y="-90201"/>
              <a:ext cx="21955923" cy="955481"/>
            </a:xfrm>
            <a:prstGeom prst="rect">
              <a:avLst/>
            </a:prstGeom>
          </p:spPr>
          <p:txBody>
            <a:bodyPr lIns="0" tIns="0" rIns="0" bIns="0" rtlCol="0" anchor="t">
              <a:spAutoFit/>
            </a:bodyPr>
            <a:lstStyle/>
            <a:p>
              <a:pPr algn="l">
                <a:lnSpc>
                  <a:spcPts val="5219"/>
                </a:lnSpc>
              </a:pPr>
              <a:r>
                <a:rPr lang="en-US" sz="3389" b="1" spc="-240">
                  <a:solidFill>
                    <a:srgbClr val="FFFFFF"/>
                  </a:solidFill>
                  <a:latin typeface="ヒラギノ角ゴシック Bold"/>
                  <a:ea typeface="ヒラギノ角ゴシック Bold"/>
                  <a:cs typeface="ヒラギノ角ゴシック Bold"/>
                  <a:sym typeface="ヒラギノ角ゴシック Bold"/>
                </a:rPr>
                <a:t>タイ：ノンカイ、ブンカン、ウドンタニ　ラオス：ビェンチャン（10～15歳,150名）</a:t>
              </a:r>
            </a:p>
          </p:txBody>
        </p:sp>
      </p:grpSp>
      <p:grpSp>
        <p:nvGrpSpPr>
          <p:cNvPr id="13" name="Group 13"/>
          <p:cNvGrpSpPr/>
          <p:nvPr/>
        </p:nvGrpSpPr>
        <p:grpSpPr>
          <a:xfrm>
            <a:off x="5305829" y="3038183"/>
            <a:ext cx="12982171" cy="6969071"/>
            <a:chOff x="0" y="0"/>
            <a:chExt cx="3419173" cy="1835475"/>
          </a:xfrm>
        </p:grpSpPr>
        <p:sp>
          <p:nvSpPr>
            <p:cNvPr id="14" name="Freeform 14"/>
            <p:cNvSpPr/>
            <p:nvPr/>
          </p:nvSpPr>
          <p:spPr>
            <a:xfrm>
              <a:off x="0" y="0"/>
              <a:ext cx="3419173" cy="1835476"/>
            </a:xfrm>
            <a:custGeom>
              <a:avLst/>
              <a:gdLst/>
              <a:ahLst/>
              <a:cxnLst/>
              <a:rect l="l" t="t" r="r" b="b"/>
              <a:pathLst>
                <a:path w="3419173" h="1835476">
                  <a:moveTo>
                    <a:pt x="0" y="0"/>
                  </a:moveTo>
                  <a:lnTo>
                    <a:pt x="3419173" y="0"/>
                  </a:lnTo>
                  <a:lnTo>
                    <a:pt x="3419173" y="1835476"/>
                  </a:lnTo>
                  <a:lnTo>
                    <a:pt x="0" y="1835476"/>
                  </a:lnTo>
                  <a:close/>
                </a:path>
              </a:pathLst>
            </a:custGeom>
            <a:solidFill>
              <a:srgbClr val="FFFFFF"/>
            </a:solidFill>
          </p:spPr>
          <p:txBody>
            <a:bodyPr/>
            <a:lstStyle/>
            <a:p>
              <a:endParaRPr lang="ja-JP" altLang="en-US"/>
            </a:p>
          </p:txBody>
        </p:sp>
        <p:sp>
          <p:nvSpPr>
            <p:cNvPr id="15" name="TextBox 15"/>
            <p:cNvSpPr txBox="1"/>
            <p:nvPr/>
          </p:nvSpPr>
          <p:spPr>
            <a:xfrm>
              <a:off x="0" y="-47625"/>
              <a:ext cx="3419173" cy="1883100"/>
            </a:xfrm>
            <a:prstGeom prst="rect">
              <a:avLst/>
            </a:prstGeom>
          </p:spPr>
          <p:txBody>
            <a:bodyPr lIns="50800" tIns="50800" rIns="50800" bIns="50800" rtlCol="0" anchor="ctr"/>
            <a:lstStyle/>
            <a:p>
              <a:pPr algn="ctr">
                <a:lnSpc>
                  <a:spcPts val="3553"/>
                </a:lnSpc>
              </a:pPr>
              <a:endParaRPr/>
            </a:p>
          </p:txBody>
        </p:sp>
      </p:grpSp>
      <p:grpSp>
        <p:nvGrpSpPr>
          <p:cNvPr id="16" name="Group 16"/>
          <p:cNvGrpSpPr/>
          <p:nvPr/>
        </p:nvGrpSpPr>
        <p:grpSpPr>
          <a:xfrm>
            <a:off x="5971252" y="3579537"/>
            <a:ext cx="11651325" cy="5886364"/>
            <a:chOff x="0" y="0"/>
            <a:chExt cx="16158526" cy="8163447"/>
          </a:xfrm>
        </p:grpSpPr>
        <p:sp>
          <p:nvSpPr>
            <p:cNvPr id="17" name="Freeform 17"/>
            <p:cNvSpPr/>
            <p:nvPr/>
          </p:nvSpPr>
          <p:spPr>
            <a:xfrm>
              <a:off x="0" y="0"/>
              <a:ext cx="16158452" cy="8163447"/>
            </a:xfrm>
            <a:custGeom>
              <a:avLst/>
              <a:gdLst/>
              <a:ahLst/>
              <a:cxnLst/>
              <a:rect l="l" t="t" r="r" b="b"/>
              <a:pathLst>
                <a:path w="16158452" h="8163447">
                  <a:moveTo>
                    <a:pt x="0" y="0"/>
                  </a:moveTo>
                  <a:lnTo>
                    <a:pt x="16158452" y="0"/>
                  </a:lnTo>
                  <a:lnTo>
                    <a:pt x="16158452" y="8163447"/>
                  </a:lnTo>
                  <a:lnTo>
                    <a:pt x="0" y="8163447"/>
                  </a:lnTo>
                  <a:close/>
                </a:path>
              </a:pathLst>
            </a:custGeom>
            <a:blipFill>
              <a:blip r:embed="rId6"/>
              <a:stretch>
                <a:fillRect l="-21365" t="-50463" r="-7856" b="-41413"/>
              </a:stretch>
            </a:blipFill>
          </p:spPr>
          <p:txBody>
            <a:bodyPr/>
            <a:lstStyle/>
            <a:p>
              <a:endParaRPr lang="ja-JP" altLang="en-US"/>
            </a:p>
          </p:txBody>
        </p:sp>
      </p:grpSp>
      <p:sp>
        <p:nvSpPr>
          <p:cNvPr id="18" name="TextBox 18"/>
          <p:cNvSpPr txBox="1"/>
          <p:nvPr/>
        </p:nvSpPr>
        <p:spPr>
          <a:xfrm>
            <a:off x="250882" y="795515"/>
            <a:ext cx="5431516" cy="977129"/>
          </a:xfrm>
          <a:prstGeom prst="rect">
            <a:avLst/>
          </a:prstGeom>
        </p:spPr>
        <p:txBody>
          <a:bodyPr lIns="0" tIns="0" rIns="0" bIns="0" rtlCol="0" anchor="t">
            <a:spAutoFit/>
          </a:bodyPr>
          <a:lstStyle/>
          <a:p>
            <a:pPr algn="ctr">
              <a:lnSpc>
                <a:spcPts val="7940"/>
              </a:lnSpc>
            </a:pPr>
            <a:r>
              <a:rPr lang="en-US" sz="5671" b="1">
                <a:solidFill>
                  <a:srgbClr val="FFFFFF"/>
                </a:solidFill>
                <a:latin typeface="ヒカリ角ゴ Bold"/>
                <a:ea typeface="ヒカリ角ゴ Bold"/>
                <a:cs typeface="ヒカリ角ゴ Bold"/>
                <a:sym typeface="ヒカリ角ゴ Bold"/>
              </a:rPr>
              <a:t>リサイクル教育</a:t>
            </a:r>
          </a:p>
        </p:txBody>
      </p:sp>
      <p:sp>
        <p:nvSpPr>
          <p:cNvPr id="19" name="TextBox 19"/>
          <p:cNvSpPr txBox="1"/>
          <p:nvPr/>
        </p:nvSpPr>
        <p:spPr>
          <a:xfrm>
            <a:off x="578895" y="7317362"/>
            <a:ext cx="3872544" cy="1190625"/>
          </a:xfrm>
          <a:prstGeom prst="rect">
            <a:avLst/>
          </a:prstGeom>
        </p:spPr>
        <p:txBody>
          <a:bodyPr lIns="0" tIns="0" rIns="0" bIns="0" rtlCol="0" anchor="t">
            <a:spAutoFit/>
          </a:bodyPr>
          <a:lstStyle/>
          <a:p>
            <a:pPr algn="l">
              <a:lnSpc>
                <a:spcPts val="4200"/>
              </a:lnSpc>
            </a:pPr>
            <a:r>
              <a:rPr lang="en-US" sz="3000" b="1" spc="-197">
                <a:solidFill>
                  <a:srgbClr val="FFFFFF"/>
                </a:solidFill>
                <a:latin typeface="ヒラギノ角ゴシック Bold"/>
                <a:ea typeface="ヒラギノ角ゴシック Bold"/>
                <a:cs typeface="ヒラギノ角ゴシック Bold"/>
                <a:sym typeface="ヒラギノ角ゴシック Bold"/>
              </a:rPr>
              <a:t>ドラえもんファミリー</a:t>
            </a:r>
          </a:p>
          <a:p>
            <a:pPr algn="l">
              <a:lnSpc>
                <a:spcPts val="4200"/>
              </a:lnSpc>
            </a:pPr>
            <a:r>
              <a:rPr lang="en-US" sz="3000" b="1" spc="-197">
                <a:solidFill>
                  <a:srgbClr val="FFFFFF"/>
                </a:solidFill>
                <a:latin typeface="ヒラギノ角ゴシック Bold"/>
                <a:ea typeface="ヒラギノ角ゴシック Bold"/>
                <a:cs typeface="ヒラギノ角ゴシック Bold"/>
                <a:sym typeface="ヒラギノ角ゴシック Bold"/>
              </a:rPr>
              <a:t>による寸劇</a:t>
            </a:r>
          </a:p>
        </p:txBody>
      </p:sp>
      <p:sp>
        <p:nvSpPr>
          <p:cNvPr id="20" name="TextBox 20"/>
          <p:cNvSpPr txBox="1"/>
          <p:nvPr/>
        </p:nvSpPr>
        <p:spPr>
          <a:xfrm>
            <a:off x="578895" y="8862333"/>
            <a:ext cx="3972818" cy="742315"/>
          </a:xfrm>
          <a:prstGeom prst="rect">
            <a:avLst/>
          </a:prstGeom>
        </p:spPr>
        <p:txBody>
          <a:bodyPr lIns="0" tIns="0" rIns="0" bIns="0" rtlCol="0" anchor="t">
            <a:spAutoFit/>
          </a:bodyPr>
          <a:lstStyle/>
          <a:p>
            <a:pPr algn="ctr">
              <a:lnSpc>
                <a:spcPts val="4759"/>
              </a:lnSpc>
              <a:spcBef>
                <a:spcPct val="0"/>
              </a:spcBef>
            </a:pPr>
            <a:r>
              <a:rPr lang="en-US" sz="3399" b="1" spc="-223">
                <a:solidFill>
                  <a:srgbClr val="FFFFFF"/>
                </a:solidFill>
                <a:latin typeface="ヒラギノ角ゴシック Bold"/>
                <a:ea typeface="ヒラギノ角ゴシック Bold"/>
                <a:cs typeface="ヒラギノ角ゴシック Bold"/>
                <a:sym typeface="ヒラギノ角ゴシック Bold"/>
              </a:rPr>
              <a:t>リサイクル意識の啓発</a:t>
            </a:r>
          </a:p>
        </p:txBody>
      </p:sp>
      <p:sp>
        <p:nvSpPr>
          <p:cNvPr id="21" name="TextBox 21"/>
          <p:cNvSpPr txBox="1"/>
          <p:nvPr/>
        </p:nvSpPr>
        <p:spPr>
          <a:xfrm>
            <a:off x="394485" y="307975"/>
            <a:ext cx="6801689" cy="458076"/>
          </a:xfrm>
          <a:prstGeom prst="rect">
            <a:avLst/>
          </a:prstGeom>
        </p:spPr>
        <p:txBody>
          <a:bodyPr lIns="0" tIns="0" rIns="0" bIns="0" rtlCol="0" anchor="t">
            <a:spAutoFit/>
          </a:bodyPr>
          <a:lstStyle/>
          <a:p>
            <a:pPr algn="l">
              <a:lnSpc>
                <a:spcPts val="3795"/>
              </a:lnSpc>
            </a:pPr>
            <a:r>
              <a:rPr lang="en-US" sz="2710">
                <a:solidFill>
                  <a:srgbClr val="FFFFFF"/>
                </a:solidFill>
                <a:latin typeface="League Spartan"/>
                <a:ea typeface="League Spartan"/>
                <a:cs typeface="League Spartan"/>
                <a:sym typeface="League Spartan"/>
              </a:rPr>
              <a:t>Save mother Mae Kong GG 2123767</a:t>
            </a:r>
          </a:p>
        </p:txBody>
      </p:sp>
      <p:sp>
        <p:nvSpPr>
          <p:cNvPr id="22" name="TextBox 22"/>
          <p:cNvSpPr txBox="1"/>
          <p:nvPr/>
        </p:nvSpPr>
        <p:spPr>
          <a:xfrm>
            <a:off x="6575708" y="146050"/>
            <a:ext cx="3105904" cy="546522"/>
          </a:xfrm>
          <a:prstGeom prst="rect">
            <a:avLst/>
          </a:prstGeom>
        </p:spPr>
        <p:txBody>
          <a:bodyPr lIns="0" tIns="0" rIns="0" bIns="0" rtlCol="0" anchor="t">
            <a:spAutoFit/>
          </a:bodyPr>
          <a:lstStyle/>
          <a:p>
            <a:pPr algn="ctr">
              <a:lnSpc>
                <a:spcPts val="3477"/>
              </a:lnSpc>
            </a:pPr>
            <a:r>
              <a:rPr lang="en-US" sz="2483" b="1">
                <a:solidFill>
                  <a:srgbClr val="FFFFFF"/>
                </a:solidFill>
                <a:latin typeface="ヒラギノ角ゴシック Bold"/>
                <a:ea typeface="ヒラギノ角ゴシック Bold"/>
                <a:cs typeface="ヒラギノ角ゴシック Bold"/>
                <a:sym typeface="ヒラギノ角ゴシック Bold"/>
              </a:rPr>
              <a:t>    アクトの活動    </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3180228"/>
            <a:ext cx="18288000" cy="13723734"/>
            <a:chOff x="0" y="0"/>
            <a:chExt cx="24384000" cy="18298312"/>
          </a:xfrm>
        </p:grpSpPr>
        <p:sp>
          <p:nvSpPr>
            <p:cNvPr id="3" name="Freeform 3"/>
            <p:cNvSpPr/>
            <p:nvPr/>
          </p:nvSpPr>
          <p:spPr>
            <a:xfrm>
              <a:off x="0" y="0"/>
              <a:ext cx="24384000" cy="18298288"/>
            </a:xfrm>
            <a:custGeom>
              <a:avLst/>
              <a:gdLst/>
              <a:ahLst/>
              <a:cxnLst/>
              <a:rect l="l" t="t" r="r" b="b"/>
              <a:pathLst>
                <a:path w="24384000" h="18298288">
                  <a:moveTo>
                    <a:pt x="0" y="0"/>
                  </a:moveTo>
                  <a:lnTo>
                    <a:pt x="24384000" y="0"/>
                  </a:lnTo>
                  <a:lnTo>
                    <a:pt x="24384000" y="18298288"/>
                  </a:lnTo>
                  <a:lnTo>
                    <a:pt x="0" y="18298288"/>
                  </a:lnTo>
                  <a:lnTo>
                    <a:pt x="0" y="0"/>
                  </a:lnTo>
                  <a:close/>
                </a:path>
              </a:pathLst>
            </a:custGeom>
            <a:solidFill>
              <a:srgbClr val="009999">
                <a:alpha val="1961"/>
              </a:srgbClr>
            </a:solidFill>
          </p:spPr>
          <p:txBody>
            <a:bodyPr/>
            <a:lstStyle/>
            <a:p>
              <a:endParaRPr lang="ja-JP" altLang="en-US"/>
            </a:p>
          </p:txBody>
        </p:sp>
      </p:grpSp>
      <p:grpSp>
        <p:nvGrpSpPr>
          <p:cNvPr id="4" name="Group 4"/>
          <p:cNvGrpSpPr/>
          <p:nvPr/>
        </p:nvGrpSpPr>
        <p:grpSpPr>
          <a:xfrm>
            <a:off x="394485" y="8662451"/>
            <a:ext cx="5082166" cy="1318927"/>
            <a:chOff x="0" y="0"/>
            <a:chExt cx="1338513" cy="347372"/>
          </a:xfrm>
        </p:grpSpPr>
        <p:sp>
          <p:nvSpPr>
            <p:cNvPr id="5" name="Freeform 5"/>
            <p:cNvSpPr/>
            <p:nvPr/>
          </p:nvSpPr>
          <p:spPr>
            <a:xfrm>
              <a:off x="0" y="0"/>
              <a:ext cx="1338513" cy="347372"/>
            </a:xfrm>
            <a:custGeom>
              <a:avLst/>
              <a:gdLst/>
              <a:ahLst/>
              <a:cxnLst/>
              <a:rect l="l" t="t" r="r" b="b"/>
              <a:pathLst>
                <a:path w="1338513" h="347372">
                  <a:moveTo>
                    <a:pt x="1135313" y="0"/>
                  </a:moveTo>
                  <a:lnTo>
                    <a:pt x="0" y="0"/>
                  </a:lnTo>
                  <a:lnTo>
                    <a:pt x="0" y="347372"/>
                  </a:lnTo>
                  <a:lnTo>
                    <a:pt x="1135313" y="347372"/>
                  </a:lnTo>
                  <a:lnTo>
                    <a:pt x="1338513" y="173686"/>
                  </a:lnTo>
                  <a:lnTo>
                    <a:pt x="1135313" y="0"/>
                  </a:lnTo>
                  <a:close/>
                </a:path>
              </a:pathLst>
            </a:custGeom>
            <a:solidFill>
              <a:srgbClr val="447AAD"/>
            </a:solidFill>
          </p:spPr>
          <p:txBody>
            <a:bodyPr/>
            <a:lstStyle/>
            <a:p>
              <a:endParaRPr lang="ja-JP" altLang="en-US"/>
            </a:p>
          </p:txBody>
        </p:sp>
        <p:sp>
          <p:nvSpPr>
            <p:cNvPr id="6" name="TextBox 6"/>
            <p:cNvSpPr txBox="1"/>
            <p:nvPr/>
          </p:nvSpPr>
          <p:spPr>
            <a:xfrm>
              <a:off x="0" y="-47625"/>
              <a:ext cx="1224213" cy="394997"/>
            </a:xfrm>
            <a:prstGeom prst="rect">
              <a:avLst/>
            </a:prstGeom>
          </p:spPr>
          <p:txBody>
            <a:bodyPr lIns="50800" tIns="50800" rIns="50800" bIns="50800" rtlCol="0" anchor="ctr"/>
            <a:lstStyle/>
            <a:p>
              <a:pPr algn="ctr">
                <a:lnSpc>
                  <a:spcPts val="3553"/>
                </a:lnSpc>
              </a:pPr>
              <a:endParaRPr/>
            </a:p>
          </p:txBody>
        </p:sp>
      </p:grpSp>
      <p:grpSp>
        <p:nvGrpSpPr>
          <p:cNvPr id="7" name="Group 7"/>
          <p:cNvGrpSpPr/>
          <p:nvPr/>
        </p:nvGrpSpPr>
        <p:grpSpPr>
          <a:xfrm>
            <a:off x="425557" y="3000320"/>
            <a:ext cx="4175779" cy="4202979"/>
            <a:chOff x="0" y="0"/>
            <a:chExt cx="5567705" cy="5603972"/>
          </a:xfrm>
        </p:grpSpPr>
        <p:sp>
          <p:nvSpPr>
            <p:cNvPr id="8" name="Freeform 8"/>
            <p:cNvSpPr/>
            <p:nvPr/>
          </p:nvSpPr>
          <p:spPr>
            <a:xfrm>
              <a:off x="0" y="0"/>
              <a:ext cx="5567680" cy="5603972"/>
            </a:xfrm>
            <a:custGeom>
              <a:avLst/>
              <a:gdLst/>
              <a:ahLst/>
              <a:cxnLst/>
              <a:rect l="l" t="t" r="r" b="b"/>
              <a:pathLst>
                <a:path w="5567680" h="5603972">
                  <a:moveTo>
                    <a:pt x="0" y="0"/>
                  </a:moveTo>
                  <a:lnTo>
                    <a:pt x="5567680" y="0"/>
                  </a:lnTo>
                  <a:lnTo>
                    <a:pt x="5567680" y="5603972"/>
                  </a:lnTo>
                  <a:lnTo>
                    <a:pt x="0" y="5603972"/>
                  </a:lnTo>
                  <a:close/>
                </a:path>
              </a:pathLst>
            </a:custGeom>
            <a:blipFill>
              <a:blip r:embed="rId2"/>
              <a:stretch>
                <a:fillRect l="-17126" r="-17126"/>
              </a:stretch>
            </a:blipFill>
          </p:spPr>
          <p:txBody>
            <a:bodyPr/>
            <a:lstStyle/>
            <a:p>
              <a:endParaRPr lang="ja-JP" altLang="en-US"/>
            </a:p>
          </p:txBody>
        </p:sp>
      </p:grpSp>
      <p:sp>
        <p:nvSpPr>
          <p:cNvPr id="9" name="TextBox 9"/>
          <p:cNvSpPr txBox="1"/>
          <p:nvPr/>
        </p:nvSpPr>
        <p:spPr>
          <a:xfrm>
            <a:off x="531341" y="8630908"/>
            <a:ext cx="3964211" cy="1210564"/>
          </a:xfrm>
          <a:prstGeom prst="rect">
            <a:avLst/>
          </a:prstGeom>
        </p:spPr>
        <p:txBody>
          <a:bodyPr lIns="0" tIns="0" rIns="0" bIns="0" rtlCol="0" anchor="t">
            <a:spAutoFit/>
          </a:bodyPr>
          <a:lstStyle/>
          <a:p>
            <a:pPr algn="ctr">
              <a:lnSpc>
                <a:spcPts val="4147"/>
              </a:lnSpc>
            </a:pPr>
            <a:r>
              <a:rPr lang="en-US" sz="3399" b="1" spc="-190">
                <a:solidFill>
                  <a:srgbClr val="FFFFFF"/>
                </a:solidFill>
                <a:latin typeface="ヒラギノ角ゴシック Bold"/>
                <a:ea typeface="ヒラギノ角ゴシック Bold"/>
                <a:cs typeface="ヒラギノ角ゴシック Bold"/>
                <a:sym typeface="ヒラギノ角ゴシック Bold"/>
              </a:rPr>
              <a:t>リサイクル知識の</a:t>
            </a:r>
          </a:p>
          <a:p>
            <a:pPr algn="ctr">
              <a:lnSpc>
                <a:spcPts val="4147"/>
              </a:lnSpc>
            </a:pPr>
            <a:r>
              <a:rPr lang="en-US" sz="3399" b="1" spc="-190">
                <a:solidFill>
                  <a:srgbClr val="FFFFFF"/>
                </a:solidFill>
                <a:latin typeface="ヒラギノ角ゴシック Bold"/>
                <a:ea typeface="ヒラギノ角ゴシック Bold"/>
                <a:cs typeface="ヒラギノ角ゴシック Bold"/>
                <a:sym typeface="ヒラギノ角ゴシック Bold"/>
              </a:rPr>
              <a:t>イン・アウトプット</a:t>
            </a:r>
          </a:p>
        </p:txBody>
      </p:sp>
      <p:sp>
        <p:nvSpPr>
          <p:cNvPr id="10" name="TextBox 10"/>
          <p:cNvSpPr txBox="1"/>
          <p:nvPr/>
        </p:nvSpPr>
        <p:spPr>
          <a:xfrm>
            <a:off x="250882" y="795515"/>
            <a:ext cx="5431516" cy="977129"/>
          </a:xfrm>
          <a:prstGeom prst="rect">
            <a:avLst/>
          </a:prstGeom>
        </p:spPr>
        <p:txBody>
          <a:bodyPr lIns="0" tIns="0" rIns="0" bIns="0" rtlCol="0" anchor="t">
            <a:spAutoFit/>
          </a:bodyPr>
          <a:lstStyle/>
          <a:p>
            <a:pPr algn="ctr">
              <a:lnSpc>
                <a:spcPts val="7940"/>
              </a:lnSpc>
            </a:pPr>
            <a:r>
              <a:rPr lang="en-US" sz="5671" b="1">
                <a:solidFill>
                  <a:srgbClr val="FFFFFF"/>
                </a:solidFill>
                <a:latin typeface="ヒカリ角ゴ Bold"/>
                <a:ea typeface="ヒカリ角ゴ Bold"/>
                <a:cs typeface="ヒカリ角ゴ Bold"/>
                <a:sym typeface="ヒカリ角ゴ Bold"/>
              </a:rPr>
              <a:t>リサイクル教育</a:t>
            </a:r>
          </a:p>
        </p:txBody>
      </p:sp>
      <p:sp>
        <p:nvSpPr>
          <p:cNvPr id="11" name="TextBox 11"/>
          <p:cNvSpPr txBox="1"/>
          <p:nvPr/>
        </p:nvSpPr>
        <p:spPr>
          <a:xfrm>
            <a:off x="569253" y="7435728"/>
            <a:ext cx="3888387" cy="773284"/>
          </a:xfrm>
          <a:prstGeom prst="rect">
            <a:avLst/>
          </a:prstGeom>
        </p:spPr>
        <p:txBody>
          <a:bodyPr lIns="0" tIns="0" rIns="0" bIns="0" rtlCol="0" anchor="t">
            <a:spAutoFit/>
          </a:bodyPr>
          <a:lstStyle/>
          <a:p>
            <a:pPr algn="l">
              <a:lnSpc>
                <a:spcPts val="4916"/>
              </a:lnSpc>
            </a:pPr>
            <a:r>
              <a:rPr lang="en-US" sz="3511" b="1" spc="-231">
                <a:solidFill>
                  <a:srgbClr val="FFFFFF"/>
                </a:solidFill>
                <a:latin typeface="ヒラギノ角ゴシック Bold"/>
                <a:ea typeface="ヒラギノ角ゴシック Bold"/>
                <a:cs typeface="ヒラギノ角ゴシック Bold"/>
                <a:sym typeface="ヒラギノ角ゴシック Bold"/>
              </a:rPr>
              <a:t>分別アクティビテ</a:t>
            </a:r>
          </a:p>
        </p:txBody>
      </p:sp>
      <p:grpSp>
        <p:nvGrpSpPr>
          <p:cNvPr id="12" name="Group 12"/>
          <p:cNvGrpSpPr/>
          <p:nvPr/>
        </p:nvGrpSpPr>
        <p:grpSpPr>
          <a:xfrm>
            <a:off x="394485" y="1916409"/>
            <a:ext cx="18304838" cy="788478"/>
            <a:chOff x="0" y="0"/>
            <a:chExt cx="24406451" cy="1051304"/>
          </a:xfrm>
        </p:grpSpPr>
        <p:sp>
          <p:nvSpPr>
            <p:cNvPr id="13" name="Freeform 13"/>
            <p:cNvSpPr/>
            <p:nvPr/>
          </p:nvSpPr>
          <p:spPr>
            <a:xfrm>
              <a:off x="0" y="0"/>
              <a:ext cx="2283340" cy="1051304"/>
            </a:xfrm>
            <a:custGeom>
              <a:avLst/>
              <a:gdLst/>
              <a:ahLst/>
              <a:cxnLst/>
              <a:rect l="l" t="t" r="r" b="b"/>
              <a:pathLst>
                <a:path w="2283340" h="1051304">
                  <a:moveTo>
                    <a:pt x="0" y="0"/>
                  </a:moveTo>
                  <a:lnTo>
                    <a:pt x="2283340" y="0"/>
                  </a:lnTo>
                  <a:lnTo>
                    <a:pt x="2283340" y="1051304"/>
                  </a:lnTo>
                  <a:lnTo>
                    <a:pt x="0" y="10513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ja-JP" altLang="en-US"/>
            </a:p>
          </p:txBody>
        </p:sp>
        <p:sp>
          <p:nvSpPr>
            <p:cNvPr id="14" name="TextBox 14"/>
            <p:cNvSpPr txBox="1"/>
            <p:nvPr/>
          </p:nvSpPr>
          <p:spPr>
            <a:xfrm>
              <a:off x="84750" y="207873"/>
              <a:ext cx="2113840" cy="587932"/>
            </a:xfrm>
            <a:prstGeom prst="rect">
              <a:avLst/>
            </a:prstGeom>
          </p:spPr>
          <p:txBody>
            <a:bodyPr lIns="0" tIns="0" rIns="0" bIns="0" rtlCol="0" anchor="t">
              <a:spAutoFit/>
            </a:bodyPr>
            <a:lstStyle/>
            <a:p>
              <a:pPr algn="ctr">
                <a:lnSpc>
                  <a:spcPts val="3763"/>
                </a:lnSpc>
              </a:pPr>
              <a:r>
                <a:rPr lang="en-US" sz="2688" b="1">
                  <a:solidFill>
                    <a:srgbClr val="393939"/>
                  </a:solidFill>
                  <a:latin typeface="ヒカリ角ゴ Bold"/>
                  <a:ea typeface="ヒカリ角ゴ Bold"/>
                  <a:cs typeface="ヒカリ角ゴ Bold"/>
                  <a:sym typeface="ヒカリ角ゴ Bold"/>
                </a:rPr>
                <a:t>実施対象</a:t>
              </a:r>
            </a:p>
          </p:txBody>
        </p:sp>
        <p:sp>
          <p:nvSpPr>
            <p:cNvPr id="15" name="TextBox 15"/>
            <p:cNvSpPr txBox="1"/>
            <p:nvPr/>
          </p:nvSpPr>
          <p:spPr>
            <a:xfrm>
              <a:off x="2450528" y="-90201"/>
              <a:ext cx="21955923" cy="955481"/>
            </a:xfrm>
            <a:prstGeom prst="rect">
              <a:avLst/>
            </a:prstGeom>
          </p:spPr>
          <p:txBody>
            <a:bodyPr lIns="0" tIns="0" rIns="0" bIns="0" rtlCol="0" anchor="t">
              <a:spAutoFit/>
            </a:bodyPr>
            <a:lstStyle/>
            <a:p>
              <a:pPr algn="l">
                <a:lnSpc>
                  <a:spcPts val="5219"/>
                </a:lnSpc>
              </a:pPr>
              <a:r>
                <a:rPr lang="en-US" sz="3389" b="1" spc="-240">
                  <a:solidFill>
                    <a:srgbClr val="FFFFFF"/>
                  </a:solidFill>
                  <a:latin typeface="ヒラギノ角ゴシック Bold"/>
                  <a:ea typeface="ヒラギノ角ゴシック Bold"/>
                  <a:cs typeface="ヒラギノ角ゴシック Bold"/>
                  <a:sym typeface="ヒラギノ角ゴシック Bold"/>
                </a:rPr>
                <a:t>タイ：ノンカイ、ブンカン、ウドンタニ　ラオス：ビェンチャン（10～15歳,150名）</a:t>
              </a:r>
            </a:p>
          </p:txBody>
        </p:sp>
      </p:grpSp>
      <p:sp>
        <p:nvSpPr>
          <p:cNvPr id="16" name="TextBox 16"/>
          <p:cNvSpPr txBox="1"/>
          <p:nvPr/>
        </p:nvSpPr>
        <p:spPr>
          <a:xfrm>
            <a:off x="394485" y="307975"/>
            <a:ext cx="6801689" cy="458076"/>
          </a:xfrm>
          <a:prstGeom prst="rect">
            <a:avLst/>
          </a:prstGeom>
        </p:spPr>
        <p:txBody>
          <a:bodyPr lIns="0" tIns="0" rIns="0" bIns="0" rtlCol="0" anchor="t">
            <a:spAutoFit/>
          </a:bodyPr>
          <a:lstStyle/>
          <a:p>
            <a:pPr algn="l">
              <a:lnSpc>
                <a:spcPts val="3795"/>
              </a:lnSpc>
            </a:pPr>
            <a:r>
              <a:rPr lang="en-US" sz="2710">
                <a:solidFill>
                  <a:srgbClr val="FFFFFF"/>
                </a:solidFill>
                <a:latin typeface="League Spartan"/>
                <a:ea typeface="League Spartan"/>
                <a:cs typeface="League Spartan"/>
                <a:sym typeface="League Spartan"/>
              </a:rPr>
              <a:t>Save mother Mae Kong GG 2123767</a:t>
            </a:r>
          </a:p>
        </p:txBody>
      </p:sp>
      <p:sp>
        <p:nvSpPr>
          <p:cNvPr id="17" name="TextBox 17"/>
          <p:cNvSpPr txBox="1"/>
          <p:nvPr/>
        </p:nvSpPr>
        <p:spPr>
          <a:xfrm>
            <a:off x="6575708" y="146050"/>
            <a:ext cx="3105904" cy="546522"/>
          </a:xfrm>
          <a:prstGeom prst="rect">
            <a:avLst/>
          </a:prstGeom>
        </p:spPr>
        <p:txBody>
          <a:bodyPr lIns="0" tIns="0" rIns="0" bIns="0" rtlCol="0" anchor="t">
            <a:spAutoFit/>
          </a:bodyPr>
          <a:lstStyle/>
          <a:p>
            <a:pPr algn="ctr">
              <a:lnSpc>
                <a:spcPts val="3477"/>
              </a:lnSpc>
            </a:pPr>
            <a:r>
              <a:rPr lang="en-US" sz="2483" b="1">
                <a:solidFill>
                  <a:srgbClr val="FFFFFF"/>
                </a:solidFill>
                <a:latin typeface="ヒラギノ角ゴシック Bold"/>
                <a:ea typeface="ヒラギノ角ゴシック Bold"/>
                <a:cs typeface="ヒラギノ角ゴシック Bold"/>
                <a:sym typeface="ヒラギノ角ゴシック Bold"/>
              </a:rPr>
              <a:t>    アクトの活動    </a:t>
            </a:r>
          </a:p>
        </p:txBody>
      </p:sp>
      <p:grpSp>
        <p:nvGrpSpPr>
          <p:cNvPr id="18" name="Group 18"/>
          <p:cNvGrpSpPr/>
          <p:nvPr/>
        </p:nvGrpSpPr>
        <p:grpSpPr>
          <a:xfrm>
            <a:off x="5682398" y="3038183"/>
            <a:ext cx="12982171" cy="6969071"/>
            <a:chOff x="0" y="0"/>
            <a:chExt cx="3419173" cy="1835475"/>
          </a:xfrm>
        </p:grpSpPr>
        <p:sp>
          <p:nvSpPr>
            <p:cNvPr id="19" name="Freeform 19"/>
            <p:cNvSpPr/>
            <p:nvPr/>
          </p:nvSpPr>
          <p:spPr>
            <a:xfrm>
              <a:off x="0" y="0"/>
              <a:ext cx="3419173" cy="1835476"/>
            </a:xfrm>
            <a:custGeom>
              <a:avLst/>
              <a:gdLst/>
              <a:ahLst/>
              <a:cxnLst/>
              <a:rect l="l" t="t" r="r" b="b"/>
              <a:pathLst>
                <a:path w="3419173" h="1835476">
                  <a:moveTo>
                    <a:pt x="0" y="0"/>
                  </a:moveTo>
                  <a:lnTo>
                    <a:pt x="3419173" y="0"/>
                  </a:lnTo>
                  <a:lnTo>
                    <a:pt x="3419173" y="1835476"/>
                  </a:lnTo>
                  <a:lnTo>
                    <a:pt x="0" y="1835476"/>
                  </a:lnTo>
                  <a:close/>
                </a:path>
              </a:pathLst>
            </a:custGeom>
            <a:solidFill>
              <a:srgbClr val="FFFFFF"/>
            </a:solidFill>
          </p:spPr>
          <p:txBody>
            <a:bodyPr/>
            <a:lstStyle/>
            <a:p>
              <a:endParaRPr lang="ja-JP" altLang="en-US"/>
            </a:p>
          </p:txBody>
        </p:sp>
        <p:sp>
          <p:nvSpPr>
            <p:cNvPr id="20" name="TextBox 20"/>
            <p:cNvSpPr txBox="1"/>
            <p:nvPr/>
          </p:nvSpPr>
          <p:spPr>
            <a:xfrm>
              <a:off x="0" y="-47625"/>
              <a:ext cx="3419173" cy="1883100"/>
            </a:xfrm>
            <a:prstGeom prst="rect">
              <a:avLst/>
            </a:prstGeom>
          </p:spPr>
          <p:txBody>
            <a:bodyPr lIns="50800" tIns="50800" rIns="50800" bIns="50800" rtlCol="0" anchor="ctr"/>
            <a:lstStyle/>
            <a:p>
              <a:pPr algn="ctr">
                <a:lnSpc>
                  <a:spcPts val="3553"/>
                </a:lnSpc>
              </a:pPr>
              <a:endParaRPr/>
            </a:p>
          </p:txBody>
        </p:sp>
      </p:grpSp>
      <p:grpSp>
        <p:nvGrpSpPr>
          <p:cNvPr id="21" name="Group 21"/>
          <p:cNvGrpSpPr/>
          <p:nvPr/>
        </p:nvGrpSpPr>
        <p:grpSpPr>
          <a:xfrm>
            <a:off x="6219160" y="3389940"/>
            <a:ext cx="11651325" cy="6265558"/>
            <a:chOff x="0" y="0"/>
            <a:chExt cx="16158526" cy="8689328"/>
          </a:xfrm>
        </p:grpSpPr>
        <p:sp>
          <p:nvSpPr>
            <p:cNvPr id="22" name="Freeform 22"/>
            <p:cNvSpPr/>
            <p:nvPr/>
          </p:nvSpPr>
          <p:spPr>
            <a:xfrm>
              <a:off x="0" y="0"/>
              <a:ext cx="16158452" cy="8689328"/>
            </a:xfrm>
            <a:custGeom>
              <a:avLst/>
              <a:gdLst/>
              <a:ahLst/>
              <a:cxnLst/>
              <a:rect l="l" t="t" r="r" b="b"/>
              <a:pathLst>
                <a:path w="16158452" h="8689328">
                  <a:moveTo>
                    <a:pt x="0" y="0"/>
                  </a:moveTo>
                  <a:lnTo>
                    <a:pt x="16158452" y="0"/>
                  </a:lnTo>
                  <a:lnTo>
                    <a:pt x="16158452" y="8689328"/>
                  </a:lnTo>
                  <a:lnTo>
                    <a:pt x="0" y="8689328"/>
                  </a:lnTo>
                  <a:close/>
                </a:path>
              </a:pathLst>
            </a:custGeom>
            <a:blipFill>
              <a:blip r:embed="rId5"/>
              <a:stretch>
                <a:fillRect l="-14809" t="-84407" b="-100601"/>
              </a:stretch>
            </a:blipFill>
          </p:spPr>
          <p:txBody>
            <a:bodyPr/>
            <a:lstStyle/>
            <a:p>
              <a:endParaRPr lang="ja-JP" altLang="en-US"/>
            </a:p>
          </p:txBody>
        </p:sp>
      </p:gr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grpSp>
        <p:nvGrpSpPr>
          <p:cNvPr id="2" name="Group 2"/>
          <p:cNvGrpSpPr/>
          <p:nvPr/>
        </p:nvGrpSpPr>
        <p:grpSpPr>
          <a:xfrm>
            <a:off x="0" y="-3180228"/>
            <a:ext cx="18288000" cy="13723734"/>
            <a:chOff x="0" y="0"/>
            <a:chExt cx="24384000" cy="18298312"/>
          </a:xfrm>
        </p:grpSpPr>
        <p:sp>
          <p:nvSpPr>
            <p:cNvPr id="3" name="Freeform 3"/>
            <p:cNvSpPr/>
            <p:nvPr/>
          </p:nvSpPr>
          <p:spPr>
            <a:xfrm>
              <a:off x="0" y="0"/>
              <a:ext cx="24384000" cy="18298288"/>
            </a:xfrm>
            <a:custGeom>
              <a:avLst/>
              <a:gdLst/>
              <a:ahLst/>
              <a:cxnLst/>
              <a:rect l="l" t="t" r="r" b="b"/>
              <a:pathLst>
                <a:path w="24384000" h="18298288">
                  <a:moveTo>
                    <a:pt x="0" y="0"/>
                  </a:moveTo>
                  <a:lnTo>
                    <a:pt x="24384000" y="0"/>
                  </a:lnTo>
                  <a:lnTo>
                    <a:pt x="24384000" y="18298288"/>
                  </a:lnTo>
                  <a:lnTo>
                    <a:pt x="0" y="18298288"/>
                  </a:lnTo>
                  <a:lnTo>
                    <a:pt x="0" y="0"/>
                  </a:lnTo>
                  <a:close/>
                </a:path>
              </a:pathLst>
            </a:custGeom>
            <a:blipFill>
              <a:blip r:embed="rId2">
                <a:alphaModFix amt="15000"/>
              </a:blip>
              <a:stretch>
                <a:fillRect/>
              </a:stretch>
            </a:blipFill>
          </p:spPr>
          <p:txBody>
            <a:bodyPr/>
            <a:lstStyle/>
            <a:p>
              <a:endParaRPr lang="ja-JP" altLang="en-US"/>
            </a:p>
          </p:txBody>
        </p:sp>
      </p:grpSp>
      <p:grpSp>
        <p:nvGrpSpPr>
          <p:cNvPr id="4" name="Group 4"/>
          <p:cNvGrpSpPr/>
          <p:nvPr/>
        </p:nvGrpSpPr>
        <p:grpSpPr>
          <a:xfrm>
            <a:off x="394485" y="8648802"/>
            <a:ext cx="4925014" cy="1318927"/>
            <a:chOff x="0" y="0"/>
            <a:chExt cx="1297123" cy="347372"/>
          </a:xfrm>
        </p:grpSpPr>
        <p:sp>
          <p:nvSpPr>
            <p:cNvPr id="5" name="Freeform 5"/>
            <p:cNvSpPr/>
            <p:nvPr/>
          </p:nvSpPr>
          <p:spPr>
            <a:xfrm>
              <a:off x="0" y="0"/>
              <a:ext cx="1297123" cy="347372"/>
            </a:xfrm>
            <a:custGeom>
              <a:avLst/>
              <a:gdLst/>
              <a:ahLst/>
              <a:cxnLst/>
              <a:rect l="l" t="t" r="r" b="b"/>
              <a:pathLst>
                <a:path w="1297123" h="347372">
                  <a:moveTo>
                    <a:pt x="1093923" y="0"/>
                  </a:moveTo>
                  <a:lnTo>
                    <a:pt x="0" y="0"/>
                  </a:lnTo>
                  <a:lnTo>
                    <a:pt x="0" y="347372"/>
                  </a:lnTo>
                  <a:lnTo>
                    <a:pt x="1093923" y="347372"/>
                  </a:lnTo>
                  <a:lnTo>
                    <a:pt x="1297123" y="173686"/>
                  </a:lnTo>
                  <a:lnTo>
                    <a:pt x="1093923" y="0"/>
                  </a:lnTo>
                  <a:close/>
                </a:path>
              </a:pathLst>
            </a:custGeom>
            <a:solidFill>
              <a:srgbClr val="5D9BCB"/>
            </a:solidFill>
          </p:spPr>
          <p:txBody>
            <a:bodyPr/>
            <a:lstStyle/>
            <a:p>
              <a:endParaRPr lang="ja-JP" altLang="en-US"/>
            </a:p>
          </p:txBody>
        </p:sp>
        <p:sp>
          <p:nvSpPr>
            <p:cNvPr id="6" name="TextBox 6"/>
            <p:cNvSpPr txBox="1"/>
            <p:nvPr/>
          </p:nvSpPr>
          <p:spPr>
            <a:xfrm>
              <a:off x="0" y="-47625"/>
              <a:ext cx="1182823" cy="394997"/>
            </a:xfrm>
            <a:prstGeom prst="rect">
              <a:avLst/>
            </a:prstGeom>
          </p:spPr>
          <p:txBody>
            <a:bodyPr lIns="50800" tIns="50800" rIns="50800" bIns="50800" rtlCol="0" anchor="ctr"/>
            <a:lstStyle/>
            <a:p>
              <a:pPr algn="ctr">
                <a:lnSpc>
                  <a:spcPts val="3553"/>
                </a:lnSpc>
              </a:pPr>
              <a:endParaRPr/>
            </a:p>
          </p:txBody>
        </p:sp>
      </p:grpSp>
      <p:grpSp>
        <p:nvGrpSpPr>
          <p:cNvPr id="7" name="Group 7"/>
          <p:cNvGrpSpPr/>
          <p:nvPr/>
        </p:nvGrpSpPr>
        <p:grpSpPr>
          <a:xfrm>
            <a:off x="394485" y="3038183"/>
            <a:ext cx="4175779" cy="4202979"/>
            <a:chOff x="0" y="0"/>
            <a:chExt cx="5567705" cy="5603972"/>
          </a:xfrm>
        </p:grpSpPr>
        <p:sp>
          <p:nvSpPr>
            <p:cNvPr id="8" name="Freeform 8"/>
            <p:cNvSpPr/>
            <p:nvPr/>
          </p:nvSpPr>
          <p:spPr>
            <a:xfrm>
              <a:off x="0" y="0"/>
              <a:ext cx="5567680" cy="5603972"/>
            </a:xfrm>
            <a:custGeom>
              <a:avLst/>
              <a:gdLst/>
              <a:ahLst/>
              <a:cxnLst/>
              <a:rect l="l" t="t" r="r" b="b"/>
              <a:pathLst>
                <a:path w="5567680" h="5603972">
                  <a:moveTo>
                    <a:pt x="0" y="0"/>
                  </a:moveTo>
                  <a:lnTo>
                    <a:pt x="5567680" y="0"/>
                  </a:lnTo>
                  <a:lnTo>
                    <a:pt x="5567680" y="5603972"/>
                  </a:lnTo>
                  <a:lnTo>
                    <a:pt x="0" y="5603972"/>
                  </a:lnTo>
                  <a:close/>
                </a:path>
              </a:pathLst>
            </a:custGeom>
            <a:blipFill>
              <a:blip r:embed="rId3"/>
              <a:stretch>
                <a:fillRect l="-39493" r="-39493"/>
              </a:stretch>
            </a:blipFill>
          </p:spPr>
          <p:txBody>
            <a:bodyPr/>
            <a:lstStyle/>
            <a:p>
              <a:endParaRPr lang="ja-JP" altLang="en-US"/>
            </a:p>
          </p:txBody>
        </p:sp>
      </p:grpSp>
      <p:sp>
        <p:nvSpPr>
          <p:cNvPr id="9" name="TextBox 9"/>
          <p:cNvSpPr txBox="1"/>
          <p:nvPr/>
        </p:nvSpPr>
        <p:spPr>
          <a:xfrm>
            <a:off x="250882" y="795515"/>
            <a:ext cx="5431516" cy="977129"/>
          </a:xfrm>
          <a:prstGeom prst="rect">
            <a:avLst/>
          </a:prstGeom>
        </p:spPr>
        <p:txBody>
          <a:bodyPr lIns="0" tIns="0" rIns="0" bIns="0" rtlCol="0" anchor="t">
            <a:spAutoFit/>
          </a:bodyPr>
          <a:lstStyle/>
          <a:p>
            <a:pPr algn="ctr">
              <a:lnSpc>
                <a:spcPts val="7940"/>
              </a:lnSpc>
            </a:pPr>
            <a:r>
              <a:rPr lang="en-US" sz="5671" b="1">
                <a:solidFill>
                  <a:srgbClr val="FFFFFF"/>
                </a:solidFill>
                <a:latin typeface="ヒカリ角ゴ Bold"/>
                <a:ea typeface="ヒカリ角ゴ Bold"/>
                <a:cs typeface="ヒカリ角ゴ Bold"/>
                <a:sym typeface="ヒカリ角ゴ Bold"/>
              </a:rPr>
              <a:t>リサイクル教育</a:t>
            </a:r>
          </a:p>
        </p:txBody>
      </p:sp>
      <p:sp>
        <p:nvSpPr>
          <p:cNvPr id="10" name="TextBox 10"/>
          <p:cNvSpPr txBox="1"/>
          <p:nvPr/>
        </p:nvSpPr>
        <p:spPr>
          <a:xfrm>
            <a:off x="394485" y="7174487"/>
            <a:ext cx="3733583" cy="1205395"/>
          </a:xfrm>
          <a:prstGeom prst="rect">
            <a:avLst/>
          </a:prstGeom>
        </p:spPr>
        <p:txBody>
          <a:bodyPr lIns="0" tIns="0" rIns="0" bIns="0" rtlCol="0" anchor="t">
            <a:spAutoFit/>
          </a:bodyPr>
          <a:lstStyle/>
          <a:p>
            <a:pPr algn="l">
              <a:lnSpc>
                <a:spcPts val="4255"/>
              </a:lnSpc>
            </a:pPr>
            <a:r>
              <a:rPr lang="en-US" sz="3039" b="1" spc="-200">
                <a:solidFill>
                  <a:srgbClr val="FFFFFF"/>
                </a:solidFill>
                <a:latin typeface="ヒラギノ角ゴシック Bold"/>
                <a:ea typeface="ヒラギノ角ゴシック Bold"/>
                <a:cs typeface="ヒラギノ角ゴシック Bold"/>
                <a:sym typeface="ヒラギノ角ゴシック Bold"/>
              </a:rPr>
              <a:t>プールを川に見立てた</a:t>
            </a:r>
          </a:p>
          <a:p>
            <a:pPr algn="l">
              <a:lnSpc>
                <a:spcPts val="4255"/>
              </a:lnSpc>
            </a:pPr>
            <a:r>
              <a:rPr lang="en-US" sz="3039" b="1" spc="-200">
                <a:solidFill>
                  <a:srgbClr val="FFFFFF"/>
                </a:solidFill>
                <a:latin typeface="ヒラギノ角ゴシック Bold"/>
                <a:ea typeface="ヒラギノ角ゴシック Bold"/>
                <a:cs typeface="ヒラギノ角ゴシック Bold"/>
                <a:sym typeface="ヒラギノ角ゴシック Bold"/>
              </a:rPr>
              <a:t>スーパーボールすくい</a:t>
            </a:r>
          </a:p>
        </p:txBody>
      </p:sp>
      <p:sp>
        <p:nvSpPr>
          <p:cNvPr id="11" name="TextBox 11"/>
          <p:cNvSpPr txBox="1"/>
          <p:nvPr/>
        </p:nvSpPr>
        <p:spPr>
          <a:xfrm>
            <a:off x="741959" y="8874878"/>
            <a:ext cx="3988264" cy="690245"/>
          </a:xfrm>
          <a:prstGeom prst="rect">
            <a:avLst/>
          </a:prstGeom>
        </p:spPr>
        <p:txBody>
          <a:bodyPr lIns="0" tIns="0" rIns="0" bIns="0" rtlCol="0" anchor="t">
            <a:spAutoFit/>
          </a:bodyPr>
          <a:lstStyle/>
          <a:p>
            <a:pPr algn="ctr">
              <a:lnSpc>
                <a:spcPts val="4480"/>
              </a:lnSpc>
              <a:spcBef>
                <a:spcPct val="0"/>
              </a:spcBef>
            </a:pPr>
            <a:r>
              <a:rPr lang="en-US" sz="3200" b="1" spc="-210">
                <a:solidFill>
                  <a:srgbClr val="FFFFFF"/>
                </a:solidFill>
                <a:latin typeface="ヒラギノ角ゴシック Bold"/>
                <a:ea typeface="ヒラギノ角ゴシック Bold"/>
                <a:cs typeface="ヒラギノ角ゴシック Bold"/>
                <a:sym typeface="ヒラギノ角ゴシック Bold"/>
              </a:rPr>
              <a:t>リサイクル意識の浸透</a:t>
            </a:r>
          </a:p>
        </p:txBody>
      </p:sp>
      <p:grpSp>
        <p:nvGrpSpPr>
          <p:cNvPr id="12" name="Group 12"/>
          <p:cNvGrpSpPr/>
          <p:nvPr/>
        </p:nvGrpSpPr>
        <p:grpSpPr>
          <a:xfrm>
            <a:off x="394485" y="1916409"/>
            <a:ext cx="18304838" cy="788478"/>
            <a:chOff x="0" y="0"/>
            <a:chExt cx="24406451" cy="1051304"/>
          </a:xfrm>
        </p:grpSpPr>
        <p:sp>
          <p:nvSpPr>
            <p:cNvPr id="13" name="Freeform 13"/>
            <p:cNvSpPr/>
            <p:nvPr/>
          </p:nvSpPr>
          <p:spPr>
            <a:xfrm>
              <a:off x="0" y="0"/>
              <a:ext cx="2283340" cy="1051304"/>
            </a:xfrm>
            <a:custGeom>
              <a:avLst/>
              <a:gdLst/>
              <a:ahLst/>
              <a:cxnLst/>
              <a:rect l="l" t="t" r="r" b="b"/>
              <a:pathLst>
                <a:path w="2283340" h="1051304">
                  <a:moveTo>
                    <a:pt x="0" y="0"/>
                  </a:moveTo>
                  <a:lnTo>
                    <a:pt x="2283340" y="0"/>
                  </a:lnTo>
                  <a:lnTo>
                    <a:pt x="2283340" y="1051304"/>
                  </a:lnTo>
                  <a:lnTo>
                    <a:pt x="0" y="1051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14" name="TextBox 14"/>
            <p:cNvSpPr txBox="1"/>
            <p:nvPr/>
          </p:nvSpPr>
          <p:spPr>
            <a:xfrm>
              <a:off x="84750" y="207873"/>
              <a:ext cx="2113840" cy="587932"/>
            </a:xfrm>
            <a:prstGeom prst="rect">
              <a:avLst/>
            </a:prstGeom>
          </p:spPr>
          <p:txBody>
            <a:bodyPr lIns="0" tIns="0" rIns="0" bIns="0" rtlCol="0" anchor="t">
              <a:spAutoFit/>
            </a:bodyPr>
            <a:lstStyle/>
            <a:p>
              <a:pPr algn="ctr">
                <a:lnSpc>
                  <a:spcPts val="3763"/>
                </a:lnSpc>
              </a:pPr>
              <a:r>
                <a:rPr lang="en-US" sz="2688" b="1">
                  <a:solidFill>
                    <a:srgbClr val="393939"/>
                  </a:solidFill>
                  <a:latin typeface="ヒカリ角ゴ Bold"/>
                  <a:ea typeface="ヒカリ角ゴ Bold"/>
                  <a:cs typeface="ヒカリ角ゴ Bold"/>
                  <a:sym typeface="ヒカリ角ゴ Bold"/>
                </a:rPr>
                <a:t>実施対象</a:t>
              </a:r>
            </a:p>
          </p:txBody>
        </p:sp>
        <p:sp>
          <p:nvSpPr>
            <p:cNvPr id="15" name="TextBox 15"/>
            <p:cNvSpPr txBox="1"/>
            <p:nvPr/>
          </p:nvSpPr>
          <p:spPr>
            <a:xfrm>
              <a:off x="2450528" y="-90201"/>
              <a:ext cx="21955923" cy="955481"/>
            </a:xfrm>
            <a:prstGeom prst="rect">
              <a:avLst/>
            </a:prstGeom>
          </p:spPr>
          <p:txBody>
            <a:bodyPr lIns="0" tIns="0" rIns="0" bIns="0" rtlCol="0" anchor="t">
              <a:spAutoFit/>
            </a:bodyPr>
            <a:lstStyle/>
            <a:p>
              <a:pPr algn="l">
                <a:lnSpc>
                  <a:spcPts val="5219"/>
                </a:lnSpc>
              </a:pPr>
              <a:r>
                <a:rPr lang="en-US" sz="3389" b="1" spc="-240">
                  <a:solidFill>
                    <a:srgbClr val="FFFFFF"/>
                  </a:solidFill>
                  <a:latin typeface="ヒラギノ角ゴシック Bold"/>
                  <a:ea typeface="ヒラギノ角ゴシック Bold"/>
                  <a:cs typeface="ヒラギノ角ゴシック Bold"/>
                  <a:sym typeface="ヒラギノ角ゴシック Bold"/>
                </a:rPr>
                <a:t>タイ：ノンカイ、ブンカン、ウドンタニ　ラオス：ビェンチャン（10～15歳,150名）</a:t>
              </a:r>
            </a:p>
          </p:txBody>
        </p:sp>
      </p:grpSp>
      <p:sp>
        <p:nvSpPr>
          <p:cNvPr id="16" name="TextBox 16"/>
          <p:cNvSpPr txBox="1"/>
          <p:nvPr/>
        </p:nvSpPr>
        <p:spPr>
          <a:xfrm>
            <a:off x="394485" y="307975"/>
            <a:ext cx="6801689" cy="458076"/>
          </a:xfrm>
          <a:prstGeom prst="rect">
            <a:avLst/>
          </a:prstGeom>
        </p:spPr>
        <p:txBody>
          <a:bodyPr lIns="0" tIns="0" rIns="0" bIns="0" rtlCol="0" anchor="t">
            <a:spAutoFit/>
          </a:bodyPr>
          <a:lstStyle/>
          <a:p>
            <a:pPr algn="l">
              <a:lnSpc>
                <a:spcPts val="3795"/>
              </a:lnSpc>
            </a:pPr>
            <a:r>
              <a:rPr lang="en-US" sz="2710">
                <a:solidFill>
                  <a:srgbClr val="FFFFFF"/>
                </a:solidFill>
                <a:latin typeface="League Spartan"/>
                <a:ea typeface="League Spartan"/>
                <a:cs typeface="League Spartan"/>
                <a:sym typeface="League Spartan"/>
              </a:rPr>
              <a:t>Save mother Mae Kong GG 2123767</a:t>
            </a:r>
          </a:p>
        </p:txBody>
      </p:sp>
      <p:sp>
        <p:nvSpPr>
          <p:cNvPr id="17" name="TextBox 17"/>
          <p:cNvSpPr txBox="1"/>
          <p:nvPr/>
        </p:nvSpPr>
        <p:spPr>
          <a:xfrm>
            <a:off x="6575708" y="146050"/>
            <a:ext cx="3105904" cy="546522"/>
          </a:xfrm>
          <a:prstGeom prst="rect">
            <a:avLst/>
          </a:prstGeom>
        </p:spPr>
        <p:txBody>
          <a:bodyPr lIns="0" tIns="0" rIns="0" bIns="0" rtlCol="0" anchor="t">
            <a:spAutoFit/>
          </a:bodyPr>
          <a:lstStyle/>
          <a:p>
            <a:pPr algn="ctr">
              <a:lnSpc>
                <a:spcPts val="3477"/>
              </a:lnSpc>
            </a:pPr>
            <a:r>
              <a:rPr lang="en-US" sz="2483" b="1">
                <a:solidFill>
                  <a:srgbClr val="FFFFFF"/>
                </a:solidFill>
                <a:latin typeface="ヒラギノ角ゴシック Bold"/>
                <a:ea typeface="ヒラギノ角ゴシック Bold"/>
                <a:cs typeface="ヒラギノ角ゴシック Bold"/>
                <a:sym typeface="ヒラギノ角ゴシック Bold"/>
              </a:rPr>
              <a:t>    アクトの活動    </a:t>
            </a:r>
          </a:p>
        </p:txBody>
      </p:sp>
      <p:grpSp>
        <p:nvGrpSpPr>
          <p:cNvPr id="18" name="Group 18"/>
          <p:cNvGrpSpPr/>
          <p:nvPr/>
        </p:nvGrpSpPr>
        <p:grpSpPr>
          <a:xfrm>
            <a:off x="5682398" y="3038183"/>
            <a:ext cx="12982171" cy="6969071"/>
            <a:chOff x="0" y="0"/>
            <a:chExt cx="3419173" cy="1835475"/>
          </a:xfrm>
        </p:grpSpPr>
        <p:sp>
          <p:nvSpPr>
            <p:cNvPr id="19" name="Freeform 19"/>
            <p:cNvSpPr/>
            <p:nvPr/>
          </p:nvSpPr>
          <p:spPr>
            <a:xfrm>
              <a:off x="0" y="0"/>
              <a:ext cx="3419173" cy="1835476"/>
            </a:xfrm>
            <a:custGeom>
              <a:avLst/>
              <a:gdLst/>
              <a:ahLst/>
              <a:cxnLst/>
              <a:rect l="l" t="t" r="r" b="b"/>
              <a:pathLst>
                <a:path w="3419173" h="1835476">
                  <a:moveTo>
                    <a:pt x="0" y="0"/>
                  </a:moveTo>
                  <a:lnTo>
                    <a:pt x="3419173" y="0"/>
                  </a:lnTo>
                  <a:lnTo>
                    <a:pt x="3419173" y="1835476"/>
                  </a:lnTo>
                  <a:lnTo>
                    <a:pt x="0" y="1835476"/>
                  </a:lnTo>
                  <a:close/>
                </a:path>
              </a:pathLst>
            </a:custGeom>
            <a:solidFill>
              <a:srgbClr val="FFFFFF"/>
            </a:solidFill>
          </p:spPr>
          <p:txBody>
            <a:bodyPr/>
            <a:lstStyle/>
            <a:p>
              <a:endParaRPr lang="ja-JP" altLang="en-US"/>
            </a:p>
          </p:txBody>
        </p:sp>
        <p:sp>
          <p:nvSpPr>
            <p:cNvPr id="20" name="TextBox 20"/>
            <p:cNvSpPr txBox="1"/>
            <p:nvPr/>
          </p:nvSpPr>
          <p:spPr>
            <a:xfrm>
              <a:off x="0" y="-47625"/>
              <a:ext cx="3419173" cy="1883100"/>
            </a:xfrm>
            <a:prstGeom prst="rect">
              <a:avLst/>
            </a:prstGeom>
          </p:spPr>
          <p:txBody>
            <a:bodyPr lIns="50800" tIns="50800" rIns="50800" bIns="50800" rtlCol="0" anchor="ctr"/>
            <a:lstStyle/>
            <a:p>
              <a:pPr algn="ctr">
                <a:lnSpc>
                  <a:spcPts val="3553"/>
                </a:lnSpc>
              </a:pPr>
              <a:endParaRPr/>
            </a:p>
          </p:txBody>
        </p:sp>
      </p:grpSp>
      <p:grpSp>
        <p:nvGrpSpPr>
          <p:cNvPr id="21" name="Group 21"/>
          <p:cNvGrpSpPr/>
          <p:nvPr/>
        </p:nvGrpSpPr>
        <p:grpSpPr>
          <a:xfrm>
            <a:off x="6219160" y="3389940"/>
            <a:ext cx="11651325" cy="6265558"/>
            <a:chOff x="0" y="0"/>
            <a:chExt cx="16158526" cy="8689328"/>
          </a:xfrm>
        </p:grpSpPr>
        <p:sp>
          <p:nvSpPr>
            <p:cNvPr id="22" name="Freeform 22"/>
            <p:cNvSpPr/>
            <p:nvPr/>
          </p:nvSpPr>
          <p:spPr>
            <a:xfrm>
              <a:off x="0" y="0"/>
              <a:ext cx="16158452" cy="8689328"/>
            </a:xfrm>
            <a:custGeom>
              <a:avLst/>
              <a:gdLst/>
              <a:ahLst/>
              <a:cxnLst/>
              <a:rect l="l" t="t" r="r" b="b"/>
              <a:pathLst>
                <a:path w="16158452" h="8689328">
                  <a:moveTo>
                    <a:pt x="0" y="0"/>
                  </a:moveTo>
                  <a:lnTo>
                    <a:pt x="16158452" y="0"/>
                  </a:lnTo>
                  <a:lnTo>
                    <a:pt x="16158452" y="8689328"/>
                  </a:lnTo>
                  <a:lnTo>
                    <a:pt x="0" y="8689328"/>
                  </a:lnTo>
                  <a:close/>
                </a:path>
              </a:pathLst>
            </a:custGeom>
            <a:blipFill>
              <a:blip r:embed="rId6"/>
              <a:stretch>
                <a:fillRect t="-19649" b="-19649"/>
              </a:stretch>
            </a:blipFill>
          </p:spPr>
          <p:txBody>
            <a:bodyPr/>
            <a:lstStyle/>
            <a:p>
              <a:endParaRPr lang="ja-JP" altLang="en-US"/>
            </a:p>
          </p:txBody>
        </p:sp>
      </p:gr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grpSp>
        <p:nvGrpSpPr>
          <p:cNvPr id="2" name="Group 2"/>
          <p:cNvGrpSpPr/>
          <p:nvPr/>
        </p:nvGrpSpPr>
        <p:grpSpPr>
          <a:xfrm>
            <a:off x="9296400" y="0"/>
            <a:ext cx="8991600" cy="3352800"/>
            <a:chOff x="0" y="0"/>
            <a:chExt cx="2368158" cy="883042"/>
          </a:xfrm>
        </p:grpSpPr>
        <p:sp>
          <p:nvSpPr>
            <p:cNvPr id="3" name="Freeform 3"/>
            <p:cNvSpPr/>
            <p:nvPr/>
          </p:nvSpPr>
          <p:spPr>
            <a:xfrm>
              <a:off x="0" y="0"/>
              <a:ext cx="2368158" cy="883042"/>
            </a:xfrm>
            <a:custGeom>
              <a:avLst/>
              <a:gdLst/>
              <a:ahLst/>
              <a:cxnLst/>
              <a:rect l="l" t="t" r="r" b="b"/>
              <a:pathLst>
                <a:path w="2368158" h="883042">
                  <a:moveTo>
                    <a:pt x="0" y="0"/>
                  </a:moveTo>
                  <a:lnTo>
                    <a:pt x="2368158" y="0"/>
                  </a:lnTo>
                  <a:lnTo>
                    <a:pt x="2368158" y="883042"/>
                  </a:lnTo>
                  <a:lnTo>
                    <a:pt x="0" y="883042"/>
                  </a:lnTo>
                  <a:close/>
                </a:path>
              </a:pathLst>
            </a:custGeom>
            <a:solidFill>
              <a:srgbClr val="005DAA"/>
            </a:solidFill>
          </p:spPr>
          <p:txBody>
            <a:bodyPr/>
            <a:lstStyle/>
            <a:p>
              <a:endParaRPr lang="ja-JP" altLang="en-US"/>
            </a:p>
          </p:txBody>
        </p:sp>
        <p:sp>
          <p:nvSpPr>
            <p:cNvPr id="4" name="TextBox 4"/>
            <p:cNvSpPr txBox="1"/>
            <p:nvPr/>
          </p:nvSpPr>
          <p:spPr>
            <a:xfrm>
              <a:off x="0" y="-38100"/>
              <a:ext cx="2368158" cy="92114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9296400" y="644754"/>
            <a:ext cx="8527402" cy="4675552"/>
            <a:chOff x="0" y="0"/>
            <a:chExt cx="2568312" cy="1408198"/>
          </a:xfrm>
        </p:grpSpPr>
        <p:sp>
          <p:nvSpPr>
            <p:cNvPr id="6" name="Freeform 6"/>
            <p:cNvSpPr/>
            <p:nvPr/>
          </p:nvSpPr>
          <p:spPr>
            <a:xfrm>
              <a:off x="0" y="0"/>
              <a:ext cx="2568312" cy="1408198"/>
            </a:xfrm>
            <a:custGeom>
              <a:avLst/>
              <a:gdLst/>
              <a:ahLst/>
              <a:cxnLst/>
              <a:rect l="l" t="t" r="r" b="b"/>
              <a:pathLst>
                <a:path w="2568312" h="1408198">
                  <a:moveTo>
                    <a:pt x="0" y="0"/>
                  </a:moveTo>
                  <a:lnTo>
                    <a:pt x="2568312" y="0"/>
                  </a:lnTo>
                  <a:lnTo>
                    <a:pt x="2568312" y="1408198"/>
                  </a:lnTo>
                  <a:lnTo>
                    <a:pt x="0" y="1408198"/>
                  </a:lnTo>
                  <a:close/>
                </a:path>
              </a:pathLst>
            </a:custGeom>
            <a:blipFill>
              <a:blip r:embed="rId2"/>
              <a:stretch>
                <a:fillRect t="-3337" b="-3337"/>
              </a:stretch>
            </a:blipFill>
          </p:spPr>
          <p:txBody>
            <a:bodyPr/>
            <a:lstStyle/>
            <a:p>
              <a:endParaRPr lang="ja-JP" altLang="en-US"/>
            </a:p>
          </p:txBody>
        </p:sp>
      </p:grpSp>
      <p:grpSp>
        <p:nvGrpSpPr>
          <p:cNvPr id="7" name="Group 7"/>
          <p:cNvGrpSpPr/>
          <p:nvPr/>
        </p:nvGrpSpPr>
        <p:grpSpPr>
          <a:xfrm>
            <a:off x="9296400" y="5676900"/>
            <a:ext cx="8527402" cy="4263701"/>
            <a:chOff x="0" y="0"/>
            <a:chExt cx="812800" cy="406400"/>
          </a:xfrm>
        </p:grpSpPr>
        <p:sp>
          <p:nvSpPr>
            <p:cNvPr id="8" name="Freeform 8"/>
            <p:cNvSpPr/>
            <p:nvPr/>
          </p:nvSpPr>
          <p:spPr>
            <a:xfrm>
              <a:off x="0" y="0"/>
              <a:ext cx="812800" cy="406400"/>
            </a:xfrm>
            <a:custGeom>
              <a:avLst/>
              <a:gdLst/>
              <a:ahLst/>
              <a:cxnLst/>
              <a:rect l="l" t="t" r="r" b="b"/>
              <a:pathLst>
                <a:path w="812800" h="406400">
                  <a:moveTo>
                    <a:pt x="0" y="0"/>
                  </a:moveTo>
                  <a:lnTo>
                    <a:pt x="812800" y="0"/>
                  </a:lnTo>
                  <a:lnTo>
                    <a:pt x="812800" y="406400"/>
                  </a:lnTo>
                  <a:lnTo>
                    <a:pt x="0" y="406400"/>
                  </a:lnTo>
                  <a:close/>
                </a:path>
              </a:pathLst>
            </a:custGeom>
            <a:blipFill>
              <a:blip r:embed="rId3"/>
              <a:stretch>
                <a:fillRect t="-16249" b="-16250"/>
              </a:stretch>
            </a:blipFill>
          </p:spPr>
          <p:txBody>
            <a:bodyPr/>
            <a:lstStyle/>
            <a:p>
              <a:endParaRPr lang="ja-JP" altLang="en-US"/>
            </a:p>
          </p:txBody>
        </p:sp>
      </p:grpSp>
      <p:sp>
        <p:nvSpPr>
          <p:cNvPr id="9" name="TextBox 9"/>
          <p:cNvSpPr txBox="1"/>
          <p:nvPr/>
        </p:nvSpPr>
        <p:spPr>
          <a:xfrm>
            <a:off x="574514" y="806679"/>
            <a:ext cx="9185606" cy="998735"/>
          </a:xfrm>
          <a:prstGeom prst="rect">
            <a:avLst/>
          </a:prstGeom>
        </p:spPr>
        <p:txBody>
          <a:bodyPr lIns="0" tIns="0" rIns="0" bIns="0" rtlCol="0" anchor="t">
            <a:spAutoFit/>
          </a:bodyPr>
          <a:lstStyle/>
          <a:p>
            <a:pPr marL="0" lvl="0" indent="0" algn="l">
              <a:lnSpc>
                <a:spcPts val="8998"/>
              </a:lnSpc>
              <a:spcBef>
                <a:spcPct val="0"/>
              </a:spcBef>
            </a:pPr>
            <a:r>
              <a:rPr lang="ja-JP" altLang="en-US" sz="7200" dirty="0">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rPr>
              <a:t>　　</a:t>
            </a:r>
            <a:r>
              <a:rPr lang="en-US" sz="7200" dirty="0" err="1">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rPr>
              <a:t>これからの展開</a:t>
            </a:r>
            <a:endParaRPr lang="en-US" sz="7200" dirty="0">
              <a:solidFill>
                <a:srgbClr val="F2F4F3"/>
              </a:solidFill>
              <a:latin typeface="BIZ UDPゴシック" panose="020B0400000000000000" pitchFamily="50" charset="-128"/>
              <a:ea typeface="BIZ UDPゴシック" panose="020B0400000000000000" pitchFamily="50" charset="-128"/>
              <a:cs typeface="Georgia Pro Condensed"/>
              <a:sym typeface="Georgia Pro Condensed"/>
            </a:endParaRPr>
          </a:p>
        </p:txBody>
      </p:sp>
      <p:sp>
        <p:nvSpPr>
          <p:cNvPr id="10" name="TextBox 10"/>
          <p:cNvSpPr txBox="1"/>
          <p:nvPr/>
        </p:nvSpPr>
        <p:spPr>
          <a:xfrm>
            <a:off x="402900" y="2925379"/>
            <a:ext cx="8588701" cy="5093189"/>
          </a:xfrm>
          <a:prstGeom prst="rect">
            <a:avLst/>
          </a:prstGeom>
        </p:spPr>
        <p:txBody>
          <a:bodyPr wrap="square" lIns="0" tIns="0" rIns="0" bIns="0" rtlCol="0" anchor="t">
            <a:spAutoFit/>
          </a:bodyPr>
          <a:lstStyle/>
          <a:p>
            <a:pPr algn="l">
              <a:lnSpc>
                <a:spcPts val="4685"/>
              </a:lnSpc>
            </a:pPr>
            <a:endParaRPr lang="en-US" sz="3200" spc="-51"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algn="l">
              <a:lnSpc>
                <a:spcPts val="5385"/>
              </a:lnSpc>
            </a:pPr>
            <a:r>
              <a:rPr lang="en-US" sz="3200" spc="-57" dirty="0" err="1">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今後は、メコン川対岸の</a:t>
            </a:r>
            <a:r>
              <a:rPr lang="ja-JP" alt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　「</a:t>
            </a:r>
            <a:r>
              <a:rPr lang="en-US" sz="3200" spc="-57" dirty="0" err="1">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ラオス</a:t>
            </a:r>
            <a:r>
              <a:rPr lang="ja-JP" alt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　</a:t>
            </a:r>
            <a:r>
              <a:rPr lang="en-US" sz="3200" spc="-57" dirty="0" err="1">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にも</a:t>
            </a:r>
            <a:endParaRPr 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algn="l">
              <a:lnSpc>
                <a:spcPts val="5385"/>
              </a:lnSpc>
            </a:pPr>
            <a:r>
              <a:rPr lang="en-US" sz="3200" spc="-57" dirty="0" err="1">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リサイクルシステムを導入するグローバル補助金の展開、インパクト</a:t>
            </a:r>
            <a:r>
              <a:rPr lang="ja-JP" alt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拡大</a:t>
            </a:r>
            <a:r>
              <a:rPr 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を</a:t>
            </a:r>
            <a:r>
              <a:rPr lang="ja-JP" alt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目指す</a:t>
            </a:r>
            <a:endParaRPr 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algn="l">
              <a:lnSpc>
                <a:spcPts val="5385"/>
              </a:lnSpc>
            </a:pPr>
            <a:endParaRPr lang="en-US"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algn="l">
              <a:lnSpc>
                <a:spcPts val="5385"/>
              </a:lnSpc>
            </a:pPr>
            <a:endParaRPr lang="en-US" altLang="ja-JP" sz="32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algn="l">
              <a:lnSpc>
                <a:spcPts val="5385"/>
              </a:lnSpc>
            </a:pPr>
            <a:r>
              <a:rPr lang="ja-JP" altLang="en-US" sz="48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チームどらえもん型</a:t>
            </a:r>
            <a:r>
              <a:rPr lang="en-US" altLang="ja-JP" sz="48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GG</a:t>
            </a:r>
            <a:r>
              <a:rPr lang="ja-JP" altLang="en-US" sz="48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rPr>
              <a:t>を世界へ</a:t>
            </a:r>
            <a:endParaRPr lang="en-US" sz="4800" spc="-57" dirty="0">
              <a:solidFill>
                <a:srgbClr val="FFFFFF"/>
              </a:solidFill>
              <a:latin typeface="BIZ UDPゴシック" panose="020B0400000000000000" pitchFamily="50" charset="-128"/>
              <a:ea typeface="BIZ UDPゴシック" panose="020B0400000000000000" pitchFamily="50" charset="-128"/>
              <a:cs typeface="Cascadia Mono SemiBold" panose="020B0609020000020004" pitchFamily="49" charset="0"/>
              <a:sym typeface="Helvetica World"/>
            </a:endParaRPr>
          </a:p>
          <a:p>
            <a:pPr marL="0" lvl="0" indent="0" algn="l">
              <a:lnSpc>
                <a:spcPts val="2248"/>
              </a:lnSpc>
            </a:pPr>
            <a:endParaRPr lang="en-US" sz="3846" spc="-57" dirty="0">
              <a:solidFill>
                <a:srgbClr val="FFFFFF"/>
              </a:solidFill>
              <a:latin typeface="Helvetica World"/>
              <a:ea typeface="Helvetica World"/>
              <a:cs typeface="Helvetica World"/>
              <a:sym typeface="Helvetica World"/>
            </a:endParaRPr>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F4F3"/>
        </a:solidFill>
        <a:effectLst/>
      </p:bgPr>
    </p:bg>
    <p:spTree>
      <p:nvGrpSpPr>
        <p:cNvPr id="1" name="Shape 268"/>
        <p:cNvGrpSpPr/>
        <p:nvPr/>
      </p:nvGrpSpPr>
      <p:grpSpPr>
        <a:xfrm>
          <a:off x="0" y="0"/>
          <a:ext cx="0" cy="0"/>
          <a:chOff x="0" y="0"/>
          <a:chExt cx="0" cy="0"/>
        </a:xfrm>
      </p:grpSpPr>
      <p:pic>
        <p:nvPicPr>
          <p:cNvPr id="2" name="Save Maekong River Fun training with wonderful Draemon family 🎶♻️">
            <a:hlinkClick r:id="" action="ppaction://media"/>
            <a:extLst>
              <a:ext uri="{FF2B5EF4-FFF2-40B4-BE49-F238E27FC236}">
                <a16:creationId xmlns:a16="http://schemas.microsoft.com/office/drawing/2014/main" id="{556D16A9-2EBB-42BD-AF6D-43F99BF594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1200" y="1116996"/>
            <a:ext cx="6313187" cy="1013098"/>
          </a:xfrm>
          <a:prstGeom prst="rect">
            <a:avLst/>
          </a:prstGeom>
        </p:spPr>
        <p:txBody>
          <a:bodyPr wrap="square" lIns="0" tIns="0" rIns="0" bIns="0" rtlCol="0" anchor="t">
            <a:spAutoFit/>
          </a:bodyPr>
          <a:lstStyle/>
          <a:p>
            <a:pPr algn="ctr">
              <a:lnSpc>
                <a:spcPts val="7920"/>
              </a:lnSpc>
            </a:pPr>
            <a:r>
              <a:rPr lang="en-US" sz="6600" dirty="0" err="1">
                <a:solidFill>
                  <a:srgbClr val="000000"/>
                </a:solidFill>
                <a:latin typeface="AR P悠々ゴシック体E"/>
                <a:ea typeface="AR P悠々ゴシック体E"/>
                <a:cs typeface="AR P悠々ゴシック体E"/>
                <a:sym typeface="AR P悠々ゴシック体E"/>
              </a:rPr>
              <a:t>トーキングタイム</a:t>
            </a:r>
            <a:r>
              <a:rPr lang="en-US" sz="6600" dirty="0">
                <a:solidFill>
                  <a:srgbClr val="000000"/>
                </a:solidFill>
                <a:latin typeface="AR P悠々ゴシック体E"/>
                <a:ea typeface="AR P悠々ゴシック体E"/>
                <a:cs typeface="AR P悠々ゴシック体E"/>
                <a:sym typeface="AR P悠々ゴシック体E"/>
              </a:rPr>
              <a:t> </a:t>
            </a:r>
          </a:p>
        </p:txBody>
      </p:sp>
      <p:sp>
        <p:nvSpPr>
          <p:cNvPr id="3" name="TextBox 3"/>
          <p:cNvSpPr txBox="1"/>
          <p:nvPr/>
        </p:nvSpPr>
        <p:spPr>
          <a:xfrm>
            <a:off x="1676400" y="3543300"/>
            <a:ext cx="16054881" cy="4411464"/>
          </a:xfrm>
          <a:prstGeom prst="rect">
            <a:avLst/>
          </a:prstGeom>
        </p:spPr>
        <p:txBody>
          <a:bodyPr wrap="square" lIns="0" tIns="0" rIns="0" bIns="0" rtlCol="0" anchor="t">
            <a:spAutoFit/>
          </a:bodyPr>
          <a:lstStyle/>
          <a:p>
            <a:pPr algn="l">
              <a:lnSpc>
                <a:spcPts val="8639"/>
              </a:lnSpc>
            </a:pPr>
            <a:endParaRPr dirty="0"/>
          </a:p>
          <a:p>
            <a:pPr algn="l">
              <a:lnSpc>
                <a:spcPts val="8639"/>
              </a:lnSpc>
            </a:pPr>
            <a:r>
              <a:rPr lang="ja-JP" altLang="en-US" sz="7199" spc="116" dirty="0">
                <a:solidFill>
                  <a:srgbClr val="C00000"/>
                </a:solidFill>
                <a:latin typeface="Popハッピネス EB"/>
                <a:ea typeface="Popハッピネス EB"/>
                <a:cs typeface="Popハッピネス EB"/>
                <a:sym typeface="Popハッピネス EB"/>
              </a:rPr>
              <a:t>あなたにとって「ロータリー財団」とは</a:t>
            </a:r>
            <a:r>
              <a:rPr lang="en-US" sz="7199" spc="116" dirty="0">
                <a:solidFill>
                  <a:srgbClr val="C00000"/>
                </a:solidFill>
                <a:latin typeface="Popハッピネス EB"/>
                <a:ea typeface="Popハッピネス EB"/>
                <a:cs typeface="Popハッピネス EB"/>
                <a:sym typeface="Popハッピネス EB"/>
              </a:rPr>
              <a:t>？</a:t>
            </a:r>
          </a:p>
          <a:p>
            <a:pPr algn="l">
              <a:lnSpc>
                <a:spcPts val="8639"/>
              </a:lnSpc>
            </a:pPr>
            <a:endParaRPr lang="en-US" sz="7199" spc="116" dirty="0">
              <a:solidFill>
                <a:srgbClr val="C00000"/>
              </a:solidFill>
              <a:latin typeface="Popハッピネス EB"/>
              <a:ea typeface="Popハッピネス EB"/>
              <a:cs typeface="Popハッピネス EB"/>
              <a:sym typeface="Popハッピネス EB"/>
            </a:endParaRPr>
          </a:p>
          <a:p>
            <a:pPr algn="l">
              <a:lnSpc>
                <a:spcPts val="8639"/>
              </a:lnSpc>
            </a:pPr>
            <a:endParaRPr lang="en-US" sz="7199" spc="116" dirty="0">
              <a:solidFill>
                <a:srgbClr val="C00000"/>
              </a:solidFill>
              <a:latin typeface="Popハッピネス EB"/>
              <a:ea typeface="Popハッピネス EB"/>
              <a:cs typeface="Popハッピネス EB"/>
              <a:sym typeface="Popハッピネス EB"/>
            </a:endParaRPr>
          </a:p>
        </p:txBody>
      </p:sp>
      <p:grpSp>
        <p:nvGrpSpPr>
          <p:cNvPr id="4" name="Group 4"/>
          <p:cNvGrpSpPr/>
          <p:nvPr/>
        </p:nvGrpSpPr>
        <p:grpSpPr>
          <a:xfrm>
            <a:off x="12915900" y="9534525"/>
            <a:ext cx="4114800" cy="547688"/>
            <a:chOff x="0" y="0"/>
            <a:chExt cx="5486400" cy="730250"/>
          </a:xfrm>
        </p:grpSpPr>
        <p:sp>
          <p:nvSpPr>
            <p:cNvPr id="5" name="Freeform 5"/>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6" name="TextBox 6"/>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18</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15900" y="9534525"/>
            <a:ext cx="4114800" cy="547688"/>
            <a:chOff x="0" y="0"/>
            <a:chExt cx="5486400" cy="730250"/>
          </a:xfrm>
        </p:grpSpPr>
        <p:sp>
          <p:nvSpPr>
            <p:cNvPr id="3" name="Freeform 3"/>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4" name="TextBox 4"/>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5</a:t>
              </a:r>
            </a:p>
          </p:txBody>
        </p:sp>
      </p:grpSp>
      <p:sp>
        <p:nvSpPr>
          <p:cNvPr id="5" name="TextBox 5"/>
          <p:cNvSpPr txBox="1"/>
          <p:nvPr/>
        </p:nvSpPr>
        <p:spPr>
          <a:xfrm>
            <a:off x="5542893" y="241535"/>
            <a:ext cx="7202224" cy="893416"/>
          </a:xfrm>
          <a:prstGeom prst="rect">
            <a:avLst/>
          </a:prstGeom>
        </p:spPr>
        <p:txBody>
          <a:bodyPr lIns="0" tIns="0" rIns="0" bIns="0" rtlCol="0" anchor="t">
            <a:spAutoFit/>
          </a:bodyPr>
          <a:lstStyle/>
          <a:p>
            <a:pPr algn="l">
              <a:lnSpc>
                <a:spcPts val="5040"/>
              </a:lnSpc>
            </a:pPr>
            <a:r>
              <a:rPr lang="en-US" sz="4200" b="1">
                <a:solidFill>
                  <a:srgbClr val="000000"/>
                </a:solidFill>
                <a:latin typeface="游ゴシック体 Bold"/>
                <a:ea typeface="游ゴシック体 Bold"/>
                <a:cs typeface="游ゴシック体 Bold"/>
                <a:sym typeface="游ゴシック体 Bold"/>
              </a:rPr>
              <a:t>ロータリー財団（第１地域）</a:t>
            </a:r>
          </a:p>
        </p:txBody>
      </p:sp>
      <p:grpSp>
        <p:nvGrpSpPr>
          <p:cNvPr id="6" name="Group 6"/>
          <p:cNvGrpSpPr/>
          <p:nvPr/>
        </p:nvGrpSpPr>
        <p:grpSpPr>
          <a:xfrm>
            <a:off x="4057593" y="1385459"/>
            <a:ext cx="13395522" cy="8901541"/>
            <a:chOff x="0" y="0"/>
            <a:chExt cx="17860696" cy="11868722"/>
          </a:xfrm>
        </p:grpSpPr>
        <p:sp>
          <p:nvSpPr>
            <p:cNvPr id="7" name="Freeform 7"/>
            <p:cNvSpPr/>
            <p:nvPr/>
          </p:nvSpPr>
          <p:spPr>
            <a:xfrm>
              <a:off x="0" y="0"/>
              <a:ext cx="17860645" cy="11868658"/>
            </a:xfrm>
            <a:custGeom>
              <a:avLst/>
              <a:gdLst/>
              <a:ahLst/>
              <a:cxnLst/>
              <a:rect l="l" t="t" r="r" b="b"/>
              <a:pathLst>
                <a:path w="17860645" h="11868658">
                  <a:moveTo>
                    <a:pt x="0" y="0"/>
                  </a:moveTo>
                  <a:lnTo>
                    <a:pt x="17860645" y="0"/>
                  </a:lnTo>
                  <a:lnTo>
                    <a:pt x="17860645" y="11868658"/>
                  </a:lnTo>
                  <a:lnTo>
                    <a:pt x="0" y="11868658"/>
                  </a:lnTo>
                  <a:lnTo>
                    <a:pt x="0" y="0"/>
                  </a:lnTo>
                  <a:close/>
                </a:path>
              </a:pathLst>
            </a:custGeom>
            <a:blipFill>
              <a:blip r:embed="rId3"/>
              <a:stretch>
                <a:fillRect/>
              </a:stretch>
            </a:blipFill>
          </p:spPr>
          <p:txBody>
            <a:bodyPr/>
            <a:lstStyle/>
            <a:p>
              <a:endParaRPr lang="ja-JP" altLang="en-US"/>
            </a:p>
          </p:txBody>
        </p:sp>
      </p:grpSp>
      <p:sp>
        <p:nvSpPr>
          <p:cNvPr id="8" name="TextBox 8"/>
          <p:cNvSpPr txBox="1"/>
          <p:nvPr/>
        </p:nvSpPr>
        <p:spPr>
          <a:xfrm>
            <a:off x="818788" y="1943900"/>
            <a:ext cx="12702902" cy="8104783"/>
          </a:xfrm>
          <a:prstGeom prst="rect">
            <a:avLst/>
          </a:prstGeom>
        </p:spPr>
        <p:txBody>
          <a:bodyPr lIns="0" tIns="0" rIns="0" bIns="0" rtlCol="0" anchor="t">
            <a:spAutoFit/>
          </a:bodyPr>
          <a:lstStyle/>
          <a:p>
            <a:pPr algn="l">
              <a:lnSpc>
                <a:spcPts val="3600"/>
              </a:lnSpc>
            </a:pPr>
            <a:r>
              <a:rPr lang="en-US" sz="3000" b="1" dirty="0" err="1">
                <a:solidFill>
                  <a:srgbClr val="000000"/>
                </a:solidFill>
                <a:latin typeface="游ゴシック体 Bold"/>
                <a:ea typeface="游ゴシック体 Bold"/>
                <a:cs typeface="游ゴシック体 Bold"/>
                <a:sym typeface="游ゴシック体 Bold"/>
              </a:rPr>
              <a:t>ロータリー財団地域コーディネータ</a:t>
            </a:r>
            <a:r>
              <a:rPr lang="en-US" sz="3000" b="1" dirty="0">
                <a:solidFill>
                  <a:srgbClr val="000000"/>
                </a:solidFill>
                <a:latin typeface="游ゴシック体 Bold"/>
                <a:ea typeface="游ゴシック体 Bold"/>
                <a:cs typeface="游ゴシック体 Bold"/>
                <a:sym typeface="游ゴシック体 Bold"/>
              </a:rPr>
              <a:t>ー</a:t>
            </a: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RRFC</a:t>
            </a:r>
            <a:r>
              <a:rPr lang="en-US" sz="2700" dirty="0">
                <a:solidFill>
                  <a:srgbClr val="000000"/>
                </a:solidFill>
                <a:latin typeface="游ゴシック体"/>
                <a:ea typeface="游ゴシック体"/>
                <a:cs typeface="游ゴシック体"/>
                <a:sym typeface="游ゴシック体"/>
              </a:rPr>
              <a:t>　  </a:t>
            </a:r>
            <a:r>
              <a:rPr lang="en-US" sz="2700" dirty="0" err="1">
                <a:solidFill>
                  <a:srgbClr val="000000"/>
                </a:solidFill>
                <a:latin typeface="游ゴシック体"/>
                <a:ea typeface="游ゴシック体"/>
                <a:cs typeface="游ゴシック体"/>
                <a:sym typeface="游ゴシック体"/>
              </a:rPr>
              <a:t>新井和雄（下館</a:t>
            </a:r>
            <a:r>
              <a:rPr lang="en-US" sz="2700" dirty="0">
                <a:solidFill>
                  <a:srgbClr val="000000"/>
                </a:solidFill>
                <a:latin typeface="游ゴシック体"/>
                <a:ea typeface="游ゴシック体"/>
                <a:cs typeface="游ゴシック体"/>
                <a:sym typeface="游ゴシック体"/>
              </a:rPr>
              <a:t>）</a:t>
            </a:r>
          </a:p>
          <a:p>
            <a:pPr algn="l">
              <a:lnSpc>
                <a:spcPts val="3600"/>
              </a:lnSpc>
            </a:pPr>
            <a:endParaRPr lang="en-US" sz="2700" dirty="0">
              <a:solidFill>
                <a:srgbClr val="000000"/>
              </a:solidFill>
              <a:latin typeface="游ゴシック体"/>
              <a:ea typeface="游ゴシック体"/>
              <a:cs typeface="游ゴシック体"/>
              <a:sym typeface="游ゴシック体"/>
            </a:endParaRPr>
          </a:p>
          <a:p>
            <a:pPr algn="l">
              <a:lnSpc>
                <a:spcPts val="3600"/>
              </a:lnSpc>
            </a:pPr>
            <a:endParaRPr lang="en-US" sz="2700" dirty="0">
              <a:solidFill>
                <a:srgbClr val="000000"/>
              </a:solidFill>
              <a:latin typeface="游ゴシック体"/>
              <a:ea typeface="游ゴシック体"/>
              <a:cs typeface="游ゴシック体"/>
              <a:sym typeface="游ゴシック体"/>
            </a:endParaRPr>
          </a:p>
          <a:p>
            <a:pPr algn="l">
              <a:lnSpc>
                <a:spcPts val="3600"/>
              </a:lnSpc>
            </a:pPr>
            <a:endParaRPr lang="en-US" sz="2700" dirty="0">
              <a:solidFill>
                <a:srgbClr val="000000"/>
              </a:solidFill>
              <a:latin typeface="游ゴシック体"/>
              <a:ea typeface="游ゴシック体"/>
              <a:cs typeface="游ゴシック体"/>
              <a:sym typeface="游ゴシック体"/>
            </a:endParaRPr>
          </a:p>
          <a:p>
            <a:pPr algn="l">
              <a:lnSpc>
                <a:spcPts val="3600"/>
              </a:lnSpc>
            </a:pPr>
            <a:endParaRPr lang="en-US" sz="2700" dirty="0">
              <a:solidFill>
                <a:srgbClr val="000000"/>
              </a:solidFill>
              <a:latin typeface="游ゴシック体"/>
              <a:ea typeface="游ゴシック体"/>
              <a:cs typeface="游ゴシック体"/>
              <a:sym typeface="游ゴシック体"/>
            </a:endParaRPr>
          </a:p>
          <a:p>
            <a:pPr algn="l">
              <a:lnSpc>
                <a:spcPts val="3600"/>
              </a:lnSpc>
            </a:pPr>
            <a:endParaRPr lang="en-US" sz="2700" dirty="0">
              <a:solidFill>
                <a:srgbClr val="000000"/>
              </a:solidFill>
              <a:latin typeface="游ゴシック体"/>
              <a:ea typeface="游ゴシック体"/>
              <a:cs typeface="游ゴシック体"/>
              <a:sym typeface="游ゴシック体"/>
            </a:endParaRPr>
          </a:p>
          <a:p>
            <a:pPr algn="l">
              <a:lnSpc>
                <a:spcPts val="3600"/>
              </a:lnSpc>
            </a:pPr>
            <a:r>
              <a:rPr lang="en-US" sz="3000" b="1" dirty="0" err="1">
                <a:solidFill>
                  <a:srgbClr val="000000"/>
                </a:solidFill>
                <a:latin typeface="游ゴシック体 Bold"/>
                <a:ea typeface="游ゴシック体 Bold"/>
                <a:cs typeface="游ゴシック体 Bold"/>
                <a:sym typeface="游ゴシック体 Bold"/>
              </a:rPr>
              <a:t>ロータリー財団地域コーディネーター補佐</a:t>
            </a:r>
            <a:endParaRPr lang="en-US" sz="3000" b="1" dirty="0">
              <a:solidFill>
                <a:srgbClr val="000000"/>
              </a:solidFill>
              <a:latin typeface="游ゴシック体 Bold"/>
              <a:ea typeface="游ゴシック体 Bold"/>
              <a:cs typeface="游ゴシック体 Bold"/>
              <a:sym typeface="游ゴシック体 Bold"/>
            </a:endParaRPr>
          </a:p>
          <a:p>
            <a:pPr algn="l">
              <a:lnSpc>
                <a:spcPts val="3240"/>
              </a:lnSpc>
            </a:pPr>
            <a:r>
              <a:rPr lang="en-US" sz="2700" b="1" dirty="0">
                <a:solidFill>
                  <a:srgbClr val="000000"/>
                </a:solidFill>
                <a:latin typeface="游ゴシック体 Bold"/>
                <a:ea typeface="游ゴシック体 Bold"/>
                <a:cs typeface="游ゴシック体 Bold"/>
                <a:sym typeface="游ゴシック体 Bold"/>
              </a:rPr>
              <a:t>ARRFC</a:t>
            </a:r>
          </a:p>
          <a:p>
            <a:pPr algn="l">
              <a:lnSpc>
                <a:spcPts val="360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360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360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3600"/>
              </a:lnSpc>
            </a:pPr>
            <a:endParaRPr lang="en-US" sz="2700" b="1" dirty="0">
              <a:solidFill>
                <a:srgbClr val="000000"/>
              </a:solidFill>
              <a:latin typeface="游ゴシック体 Bold"/>
              <a:ea typeface="游ゴシック体 Bold"/>
              <a:cs typeface="游ゴシック体 Bold"/>
              <a:sym typeface="游ゴシック体 Bold"/>
            </a:endParaRPr>
          </a:p>
          <a:p>
            <a:pPr algn="l">
              <a:lnSpc>
                <a:spcPts val="1439"/>
              </a:lnSpc>
            </a:pPr>
            <a:r>
              <a:rPr lang="en-US" sz="1200" dirty="0">
                <a:solidFill>
                  <a:srgbClr val="000000"/>
                </a:solidFill>
                <a:latin typeface="游ゴシック体"/>
                <a:ea typeface="游ゴシック体"/>
                <a:cs typeface="游ゴシック体"/>
                <a:sym typeface="游ゴシック体"/>
              </a:rPr>
              <a:t>　　　　　　　　　　　　　　　　　</a:t>
            </a:r>
          </a:p>
          <a:p>
            <a:pPr algn="l">
              <a:lnSpc>
                <a:spcPts val="1439"/>
              </a:lnSpc>
            </a:pPr>
            <a:endParaRPr lang="en-US" sz="1200" b="1" dirty="0">
              <a:solidFill>
                <a:srgbClr val="000000"/>
              </a:solidFill>
              <a:latin typeface="游ゴシック体 Bold"/>
              <a:ea typeface="游ゴシック体 Bold"/>
              <a:cs typeface="游ゴシック体 Bold"/>
              <a:sym typeface="游ゴシック体 Bold"/>
            </a:endParaRPr>
          </a:p>
          <a:p>
            <a:pPr algn="l">
              <a:lnSpc>
                <a:spcPts val="3600"/>
              </a:lnSpc>
            </a:pPr>
            <a:r>
              <a:rPr lang="en-US" sz="3000" dirty="0">
                <a:solidFill>
                  <a:srgbClr val="000000"/>
                </a:solidFill>
                <a:latin typeface="游ゴシック体"/>
                <a:ea typeface="游ゴシック体"/>
                <a:cs typeface="游ゴシック体"/>
                <a:sym typeface="游ゴシック体"/>
              </a:rPr>
              <a:t>第１グループ（2500,2510）		</a:t>
            </a:r>
            <a:r>
              <a:rPr lang="en-US" sz="3000" dirty="0" err="1">
                <a:solidFill>
                  <a:srgbClr val="000000"/>
                </a:solidFill>
                <a:latin typeface="游ゴシック体"/>
                <a:ea typeface="游ゴシック体"/>
                <a:cs typeface="游ゴシック体"/>
                <a:sym typeface="游ゴシック体"/>
              </a:rPr>
              <a:t>出村知佳子（札幌北</a:t>
            </a:r>
            <a:r>
              <a:rPr lang="en-US" sz="3000" dirty="0">
                <a:solidFill>
                  <a:srgbClr val="000000"/>
                </a:solidFill>
                <a:latin typeface="游ゴシック体"/>
                <a:ea typeface="游ゴシック体"/>
                <a:cs typeface="游ゴシック体"/>
                <a:sym typeface="游ゴシック体"/>
              </a:rPr>
              <a:t>）</a:t>
            </a:r>
          </a:p>
          <a:p>
            <a:pPr algn="l">
              <a:lnSpc>
                <a:spcPts val="3600"/>
              </a:lnSpc>
            </a:pPr>
            <a:r>
              <a:rPr lang="en-US" sz="3000" dirty="0">
                <a:solidFill>
                  <a:srgbClr val="000000"/>
                </a:solidFill>
                <a:latin typeface="游ゴシック体"/>
                <a:ea typeface="游ゴシック体"/>
                <a:cs typeface="游ゴシック体"/>
                <a:sym typeface="游ゴシック体"/>
              </a:rPr>
              <a:t>第２グループ（2520,2540,2800,2830）	</a:t>
            </a:r>
            <a:r>
              <a:rPr lang="en-US" sz="3000" dirty="0" err="1">
                <a:solidFill>
                  <a:srgbClr val="000000"/>
                </a:solidFill>
                <a:latin typeface="游ゴシック体"/>
                <a:ea typeface="游ゴシック体"/>
                <a:cs typeface="游ゴシック体"/>
                <a:sym typeface="游ゴシック体"/>
              </a:rPr>
              <a:t>伊藤三之（山形北</a:t>
            </a:r>
            <a:r>
              <a:rPr lang="en-US" sz="3000" dirty="0">
                <a:solidFill>
                  <a:srgbClr val="000000"/>
                </a:solidFill>
                <a:latin typeface="游ゴシック体"/>
                <a:ea typeface="游ゴシック体"/>
                <a:cs typeface="游ゴシック体"/>
                <a:sym typeface="游ゴシック体"/>
              </a:rPr>
              <a:t>）</a:t>
            </a:r>
          </a:p>
          <a:p>
            <a:pPr algn="l">
              <a:lnSpc>
                <a:spcPts val="3600"/>
              </a:lnSpc>
            </a:pPr>
            <a:r>
              <a:rPr lang="en-US" sz="3000" dirty="0">
                <a:solidFill>
                  <a:srgbClr val="000000"/>
                </a:solidFill>
                <a:latin typeface="游ゴシック体"/>
                <a:ea typeface="游ゴシック体"/>
                <a:cs typeface="游ゴシック体"/>
                <a:sym typeface="游ゴシック体"/>
              </a:rPr>
              <a:t>第３グループ（2560,2570,2770,2840）	</a:t>
            </a:r>
            <a:r>
              <a:rPr lang="en-US" sz="3000" dirty="0" err="1">
                <a:solidFill>
                  <a:srgbClr val="000000"/>
                </a:solidFill>
                <a:latin typeface="游ゴシック体"/>
                <a:ea typeface="游ゴシック体"/>
                <a:cs typeface="游ゴシック体"/>
                <a:sym typeface="游ゴシック体"/>
              </a:rPr>
              <a:t>岡村睦美（川口</a:t>
            </a:r>
            <a:r>
              <a:rPr lang="en-US" sz="3000" dirty="0">
                <a:solidFill>
                  <a:srgbClr val="000000"/>
                </a:solidFill>
                <a:latin typeface="游ゴシック体"/>
                <a:ea typeface="游ゴシック体"/>
                <a:cs typeface="游ゴシック体"/>
                <a:sym typeface="游ゴシック体"/>
              </a:rPr>
              <a:t>）</a:t>
            </a:r>
          </a:p>
          <a:p>
            <a:pPr algn="l">
              <a:lnSpc>
                <a:spcPts val="3600"/>
              </a:lnSpc>
            </a:pPr>
            <a:r>
              <a:rPr lang="en-US" sz="3000" dirty="0">
                <a:solidFill>
                  <a:srgbClr val="000000"/>
                </a:solidFill>
                <a:latin typeface="游ゴシック体"/>
                <a:ea typeface="游ゴシック体"/>
                <a:cs typeface="游ゴシック体"/>
                <a:sym typeface="游ゴシック体"/>
              </a:rPr>
              <a:t>第４グループ（2530,2550,2790,2820）	</a:t>
            </a:r>
            <a:r>
              <a:rPr lang="en-US" sz="3000" dirty="0" err="1">
                <a:solidFill>
                  <a:srgbClr val="000000"/>
                </a:solidFill>
                <a:latin typeface="游ゴシック体"/>
                <a:ea typeface="游ゴシック体"/>
                <a:cs typeface="游ゴシック体"/>
                <a:sym typeface="游ゴシック体"/>
              </a:rPr>
              <a:t>漆原摂子（勝浦</a:t>
            </a:r>
            <a:r>
              <a:rPr lang="en-US" sz="3000" dirty="0">
                <a:solidFill>
                  <a:srgbClr val="000000"/>
                </a:solidFill>
                <a:latin typeface="游ゴシック体"/>
                <a:ea typeface="游ゴシック体"/>
                <a:cs typeface="游ゴシック体"/>
                <a:sym typeface="游ゴシック体"/>
              </a:rPr>
              <a:t>）</a:t>
            </a:r>
          </a:p>
        </p:txBody>
      </p:sp>
      <p:grpSp>
        <p:nvGrpSpPr>
          <p:cNvPr id="9" name="Group 9"/>
          <p:cNvGrpSpPr/>
          <p:nvPr/>
        </p:nvGrpSpPr>
        <p:grpSpPr>
          <a:xfrm>
            <a:off x="2247843" y="2950502"/>
            <a:ext cx="1560481" cy="1965246"/>
            <a:chOff x="0" y="0"/>
            <a:chExt cx="2080641" cy="2620328"/>
          </a:xfrm>
        </p:grpSpPr>
        <p:sp>
          <p:nvSpPr>
            <p:cNvPr id="10" name="Freeform 10"/>
            <p:cNvSpPr/>
            <p:nvPr/>
          </p:nvSpPr>
          <p:spPr>
            <a:xfrm>
              <a:off x="0" y="0"/>
              <a:ext cx="2080641" cy="2620264"/>
            </a:xfrm>
            <a:custGeom>
              <a:avLst/>
              <a:gdLst/>
              <a:ahLst/>
              <a:cxnLst/>
              <a:rect l="l" t="t" r="r" b="b"/>
              <a:pathLst>
                <a:path w="2080641" h="2620264">
                  <a:moveTo>
                    <a:pt x="0" y="0"/>
                  </a:moveTo>
                  <a:lnTo>
                    <a:pt x="2080641" y="0"/>
                  </a:lnTo>
                  <a:lnTo>
                    <a:pt x="2080641" y="2620264"/>
                  </a:lnTo>
                  <a:lnTo>
                    <a:pt x="0" y="2620264"/>
                  </a:lnTo>
                  <a:lnTo>
                    <a:pt x="0" y="0"/>
                  </a:lnTo>
                  <a:close/>
                </a:path>
              </a:pathLst>
            </a:custGeom>
            <a:blipFill>
              <a:blip r:embed="rId4"/>
              <a:stretch>
                <a:fillRect b="-2"/>
              </a:stretch>
            </a:blipFill>
          </p:spPr>
          <p:txBody>
            <a:bodyPr/>
            <a:lstStyle/>
            <a:p>
              <a:endParaRPr lang="ja-JP" altLang="en-US"/>
            </a:p>
          </p:txBody>
        </p:sp>
      </p:grpSp>
      <p:grpSp>
        <p:nvGrpSpPr>
          <p:cNvPr id="11" name="Group 11"/>
          <p:cNvGrpSpPr/>
          <p:nvPr/>
        </p:nvGrpSpPr>
        <p:grpSpPr>
          <a:xfrm>
            <a:off x="2796226" y="5580869"/>
            <a:ext cx="1637757" cy="2063029"/>
            <a:chOff x="0" y="0"/>
            <a:chExt cx="2183676" cy="2750706"/>
          </a:xfrm>
        </p:grpSpPr>
        <p:sp>
          <p:nvSpPr>
            <p:cNvPr id="12" name="Freeform 12"/>
            <p:cNvSpPr/>
            <p:nvPr/>
          </p:nvSpPr>
          <p:spPr>
            <a:xfrm>
              <a:off x="0" y="0"/>
              <a:ext cx="2183638" cy="2750693"/>
            </a:xfrm>
            <a:custGeom>
              <a:avLst/>
              <a:gdLst/>
              <a:ahLst/>
              <a:cxnLst/>
              <a:rect l="l" t="t" r="r" b="b"/>
              <a:pathLst>
                <a:path w="2183638" h="2750693">
                  <a:moveTo>
                    <a:pt x="0" y="0"/>
                  </a:moveTo>
                  <a:lnTo>
                    <a:pt x="2183638" y="0"/>
                  </a:lnTo>
                  <a:lnTo>
                    <a:pt x="2183638" y="2750693"/>
                  </a:lnTo>
                  <a:lnTo>
                    <a:pt x="0" y="2750693"/>
                  </a:lnTo>
                  <a:lnTo>
                    <a:pt x="0" y="0"/>
                  </a:lnTo>
                  <a:close/>
                </a:path>
              </a:pathLst>
            </a:custGeom>
            <a:blipFill>
              <a:blip r:embed="rId5"/>
              <a:stretch>
                <a:fillRect r="-1"/>
              </a:stretch>
            </a:blipFill>
          </p:spPr>
          <p:txBody>
            <a:bodyPr/>
            <a:lstStyle/>
            <a:p>
              <a:endParaRPr lang="ja-JP" altLang="en-US"/>
            </a:p>
          </p:txBody>
        </p:sp>
      </p:grpSp>
      <p:grpSp>
        <p:nvGrpSpPr>
          <p:cNvPr id="13" name="Group 13"/>
          <p:cNvGrpSpPr/>
          <p:nvPr/>
        </p:nvGrpSpPr>
        <p:grpSpPr>
          <a:xfrm>
            <a:off x="8941451" y="5363575"/>
            <a:ext cx="1813903" cy="2262883"/>
            <a:chOff x="0" y="0"/>
            <a:chExt cx="2418537" cy="3017177"/>
          </a:xfrm>
        </p:grpSpPr>
        <p:sp>
          <p:nvSpPr>
            <p:cNvPr id="14" name="Freeform 14"/>
            <p:cNvSpPr/>
            <p:nvPr/>
          </p:nvSpPr>
          <p:spPr>
            <a:xfrm>
              <a:off x="0" y="0"/>
              <a:ext cx="2418588" cy="3017139"/>
            </a:xfrm>
            <a:custGeom>
              <a:avLst/>
              <a:gdLst/>
              <a:ahLst/>
              <a:cxnLst/>
              <a:rect l="l" t="t" r="r" b="b"/>
              <a:pathLst>
                <a:path w="2418588" h="3017139">
                  <a:moveTo>
                    <a:pt x="0" y="0"/>
                  </a:moveTo>
                  <a:lnTo>
                    <a:pt x="2418588" y="0"/>
                  </a:lnTo>
                  <a:lnTo>
                    <a:pt x="2418588" y="3017139"/>
                  </a:lnTo>
                  <a:lnTo>
                    <a:pt x="0" y="3017139"/>
                  </a:lnTo>
                  <a:lnTo>
                    <a:pt x="0" y="0"/>
                  </a:lnTo>
                  <a:close/>
                </a:path>
              </a:pathLst>
            </a:custGeom>
            <a:blipFill>
              <a:blip r:embed="rId6"/>
              <a:stretch>
                <a:fillRect r="2" b="-1"/>
              </a:stretch>
            </a:blipFill>
          </p:spPr>
          <p:txBody>
            <a:bodyPr/>
            <a:lstStyle/>
            <a:p>
              <a:endParaRPr lang="ja-JP" altLang="en-US"/>
            </a:p>
          </p:txBody>
        </p:sp>
      </p:grpSp>
      <p:grpSp>
        <p:nvGrpSpPr>
          <p:cNvPr id="15" name="Group 15"/>
          <p:cNvGrpSpPr/>
          <p:nvPr/>
        </p:nvGrpSpPr>
        <p:grpSpPr>
          <a:xfrm>
            <a:off x="4953743" y="5526243"/>
            <a:ext cx="2719683" cy="2100215"/>
            <a:chOff x="0" y="0"/>
            <a:chExt cx="3626244" cy="2800286"/>
          </a:xfrm>
        </p:grpSpPr>
        <p:sp>
          <p:nvSpPr>
            <p:cNvPr id="16" name="Freeform 16"/>
            <p:cNvSpPr/>
            <p:nvPr/>
          </p:nvSpPr>
          <p:spPr>
            <a:xfrm>
              <a:off x="0" y="0"/>
              <a:ext cx="3626231" cy="2800350"/>
            </a:xfrm>
            <a:custGeom>
              <a:avLst/>
              <a:gdLst/>
              <a:ahLst/>
              <a:cxnLst/>
              <a:rect l="l" t="t" r="r" b="b"/>
              <a:pathLst>
                <a:path w="3626231" h="2800350">
                  <a:moveTo>
                    <a:pt x="0" y="0"/>
                  </a:moveTo>
                  <a:lnTo>
                    <a:pt x="3626231" y="0"/>
                  </a:lnTo>
                  <a:lnTo>
                    <a:pt x="3626231" y="2800350"/>
                  </a:lnTo>
                  <a:lnTo>
                    <a:pt x="0" y="2800350"/>
                  </a:lnTo>
                  <a:lnTo>
                    <a:pt x="0" y="0"/>
                  </a:lnTo>
                  <a:close/>
                </a:path>
              </a:pathLst>
            </a:custGeom>
            <a:blipFill>
              <a:blip r:embed="rId7"/>
              <a:stretch>
                <a:fillRect t="-359" b="-356"/>
              </a:stretch>
            </a:blipFill>
          </p:spPr>
          <p:txBody>
            <a:bodyPr/>
            <a:lstStyle/>
            <a:p>
              <a:endParaRPr lang="ja-JP" altLang="en-US"/>
            </a:p>
          </p:txBody>
        </p:sp>
      </p:grpSp>
      <p:grpSp>
        <p:nvGrpSpPr>
          <p:cNvPr id="17" name="Group 17"/>
          <p:cNvGrpSpPr/>
          <p:nvPr/>
        </p:nvGrpSpPr>
        <p:grpSpPr>
          <a:xfrm>
            <a:off x="7010400" y="5580869"/>
            <a:ext cx="1529906" cy="2045589"/>
            <a:chOff x="-87960" y="0"/>
            <a:chExt cx="2039874" cy="2727452"/>
          </a:xfrm>
        </p:grpSpPr>
        <p:sp>
          <p:nvSpPr>
            <p:cNvPr id="18" name="Freeform 18"/>
            <p:cNvSpPr/>
            <p:nvPr/>
          </p:nvSpPr>
          <p:spPr>
            <a:xfrm>
              <a:off x="-87960" y="0"/>
              <a:ext cx="2039874" cy="2727452"/>
            </a:xfrm>
            <a:custGeom>
              <a:avLst/>
              <a:gdLst/>
              <a:ahLst/>
              <a:cxnLst/>
              <a:rect l="l" t="t" r="r" b="b"/>
              <a:pathLst>
                <a:path w="2039874" h="2727452">
                  <a:moveTo>
                    <a:pt x="0" y="0"/>
                  </a:moveTo>
                  <a:lnTo>
                    <a:pt x="2039874" y="0"/>
                  </a:lnTo>
                  <a:lnTo>
                    <a:pt x="2039874" y="2727452"/>
                  </a:lnTo>
                  <a:lnTo>
                    <a:pt x="0" y="2727452"/>
                  </a:lnTo>
                  <a:lnTo>
                    <a:pt x="0" y="0"/>
                  </a:lnTo>
                  <a:close/>
                </a:path>
              </a:pathLst>
            </a:custGeom>
            <a:blipFill>
              <a:blip r:embed="rId8"/>
              <a:stretch>
                <a:fillRect/>
              </a:stretch>
            </a:blipFill>
          </p:spPr>
          <p:txBody>
            <a:bodyPr/>
            <a:lstStyle/>
            <a:p>
              <a:endParaRPr lang="ja-JP" altLang="en-US"/>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858486"/>
            <a:ext cx="16915445" cy="6634765"/>
          </a:xfrm>
          <a:prstGeom prst="rect">
            <a:avLst/>
          </a:prstGeom>
        </p:spPr>
        <p:txBody>
          <a:bodyPr lIns="0" tIns="0" rIns="0" bIns="0" rtlCol="0" anchor="t">
            <a:spAutoFit/>
          </a:bodyPr>
          <a:lstStyle/>
          <a:p>
            <a:pPr algn="l">
              <a:lnSpc>
                <a:spcPts val="10746"/>
              </a:lnSpc>
            </a:pPr>
            <a:r>
              <a:rPr lang="en-US" sz="4672" spc="663" dirty="0" err="1">
                <a:solidFill>
                  <a:srgbClr val="000000"/>
                </a:solidFill>
                <a:latin typeface="Popハッピネス EB"/>
                <a:ea typeface="Popハッピネス EB"/>
                <a:cs typeface="Popハッピネス EB"/>
                <a:sym typeface="Popハッピネス EB"/>
              </a:rPr>
              <a:t>ロータリー財団の補助金プログラムを通じて</a:t>
            </a:r>
            <a:r>
              <a:rPr lang="en-US" sz="4672" spc="663" dirty="0">
                <a:solidFill>
                  <a:srgbClr val="000000"/>
                </a:solidFill>
                <a:latin typeface="Popハッピネス EB"/>
                <a:ea typeface="Popハッピネス EB"/>
                <a:cs typeface="Popハッピネス EB"/>
                <a:sym typeface="Popハッピネス EB"/>
              </a:rPr>
              <a:t>、</a:t>
            </a:r>
          </a:p>
          <a:p>
            <a:pPr algn="l">
              <a:lnSpc>
                <a:spcPts val="10746"/>
              </a:lnSpc>
            </a:pPr>
            <a:r>
              <a:rPr lang="en-US" sz="4672" spc="663" dirty="0" err="1">
                <a:solidFill>
                  <a:srgbClr val="000000"/>
                </a:solidFill>
                <a:latin typeface="Popハッピネス EB"/>
                <a:ea typeface="Popハッピネス EB"/>
                <a:cs typeface="Popハッピネス EB"/>
                <a:sym typeface="Popハッピネス EB"/>
              </a:rPr>
              <a:t>社会に持続可能なインパクトを生み出せるのは</a:t>
            </a:r>
            <a:r>
              <a:rPr lang="en-US" sz="4672" spc="663" dirty="0">
                <a:solidFill>
                  <a:srgbClr val="000000"/>
                </a:solidFill>
                <a:latin typeface="Popハッピネス EB"/>
                <a:ea typeface="Popハッピネス EB"/>
                <a:cs typeface="Popハッピネス EB"/>
                <a:sym typeface="Popハッピネス EB"/>
              </a:rPr>
              <a:t>、</a:t>
            </a:r>
          </a:p>
          <a:p>
            <a:pPr algn="l">
              <a:lnSpc>
                <a:spcPts val="10746"/>
              </a:lnSpc>
            </a:pPr>
            <a:r>
              <a:rPr lang="en-US" sz="4672" spc="663" dirty="0" err="1">
                <a:solidFill>
                  <a:srgbClr val="000000"/>
                </a:solidFill>
                <a:latin typeface="Popハッピネス EB"/>
                <a:ea typeface="Popハッピネス EB"/>
                <a:cs typeface="Popハッピネス EB"/>
                <a:sym typeface="Popハッピネス EB"/>
              </a:rPr>
              <a:t>会員の皆様お一人おひとりのご支援があってこそです</a:t>
            </a:r>
            <a:r>
              <a:rPr lang="en-US" sz="4672" spc="663" dirty="0">
                <a:solidFill>
                  <a:srgbClr val="000000"/>
                </a:solidFill>
                <a:latin typeface="Popハッピネス EB"/>
                <a:ea typeface="Popハッピネス EB"/>
                <a:cs typeface="Popハッピネス EB"/>
                <a:sym typeface="Popハッピネス EB"/>
              </a:rPr>
              <a:t>。</a:t>
            </a:r>
          </a:p>
          <a:p>
            <a:pPr algn="l">
              <a:lnSpc>
                <a:spcPts val="10746"/>
              </a:lnSpc>
            </a:pPr>
            <a:r>
              <a:rPr lang="en-US" sz="4672" spc="663" dirty="0" err="1">
                <a:solidFill>
                  <a:srgbClr val="000000"/>
                </a:solidFill>
                <a:latin typeface="Popハッピネス EB"/>
                <a:ea typeface="Popハッピネス EB"/>
                <a:cs typeface="Popハッピネス EB"/>
                <a:sym typeface="Popハッピネス EB"/>
              </a:rPr>
              <a:t>ロータリーの理念を共有し、日々活動を続けておられる</a:t>
            </a:r>
            <a:endParaRPr lang="en-US" sz="4672" spc="663" dirty="0">
              <a:solidFill>
                <a:srgbClr val="000000"/>
              </a:solidFill>
              <a:latin typeface="Popハッピネス EB"/>
              <a:ea typeface="Popハッピネス EB"/>
              <a:cs typeface="Popハッピネス EB"/>
              <a:sym typeface="Popハッピネス EB"/>
            </a:endParaRPr>
          </a:p>
          <a:p>
            <a:pPr algn="l">
              <a:lnSpc>
                <a:spcPts val="10976"/>
              </a:lnSpc>
            </a:pPr>
            <a:r>
              <a:rPr lang="en-US" sz="4772" spc="582" dirty="0">
                <a:solidFill>
                  <a:srgbClr val="000000"/>
                </a:solidFill>
                <a:latin typeface="Popハッピネス EB"/>
                <a:ea typeface="Popハッピネス EB"/>
                <a:cs typeface="Popハッピネス EB"/>
                <a:sym typeface="Popハッピネス EB"/>
              </a:rPr>
              <a:t>第2510地区の皆様に、心より敬意と感謝を申し上げます。</a:t>
            </a:r>
          </a:p>
        </p:txBody>
      </p:sp>
      <p:grpSp>
        <p:nvGrpSpPr>
          <p:cNvPr id="3" name="Group 3"/>
          <p:cNvGrpSpPr/>
          <p:nvPr/>
        </p:nvGrpSpPr>
        <p:grpSpPr>
          <a:xfrm>
            <a:off x="12915900" y="9534525"/>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5" name="TextBox 5"/>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19</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extBox 2"/>
          <p:cNvSpPr txBox="1"/>
          <p:nvPr/>
        </p:nvSpPr>
        <p:spPr>
          <a:xfrm>
            <a:off x="482365" y="176803"/>
            <a:ext cx="14319723" cy="1401724"/>
          </a:xfrm>
          <a:prstGeom prst="rect">
            <a:avLst/>
          </a:prstGeom>
        </p:spPr>
        <p:txBody>
          <a:bodyPr lIns="0" tIns="0" rIns="0" bIns="0" rtlCol="0" anchor="t">
            <a:spAutoFit/>
          </a:bodyPr>
          <a:lstStyle/>
          <a:p>
            <a:pPr algn="just">
              <a:lnSpc>
                <a:spcPts val="11460"/>
              </a:lnSpc>
            </a:pPr>
            <a:r>
              <a:rPr lang="en-US" sz="8186">
                <a:solidFill>
                  <a:srgbClr val="FFFFFF"/>
                </a:solidFill>
                <a:latin typeface="League Spartan"/>
                <a:ea typeface="League Spartan"/>
                <a:cs typeface="League Spartan"/>
                <a:sym typeface="League Spartan"/>
              </a:rPr>
              <a:t>News  1</a:t>
            </a:r>
          </a:p>
        </p:txBody>
      </p:sp>
      <p:sp>
        <p:nvSpPr>
          <p:cNvPr id="3" name="TextBox 3"/>
          <p:cNvSpPr txBox="1"/>
          <p:nvPr/>
        </p:nvSpPr>
        <p:spPr>
          <a:xfrm>
            <a:off x="266699" y="2453406"/>
            <a:ext cx="9238690" cy="1360491"/>
          </a:xfrm>
          <a:prstGeom prst="rect">
            <a:avLst/>
          </a:prstGeom>
        </p:spPr>
        <p:txBody>
          <a:bodyPr lIns="0" tIns="0" rIns="0" bIns="0" rtlCol="0" anchor="t">
            <a:spAutoFit/>
          </a:bodyPr>
          <a:lstStyle/>
          <a:p>
            <a:pPr algn="ctr">
              <a:lnSpc>
                <a:spcPts val="4807"/>
              </a:lnSpc>
            </a:pPr>
            <a:r>
              <a:rPr lang="en-US" sz="3432" dirty="0">
                <a:solidFill>
                  <a:srgbClr val="FFFFFF"/>
                </a:solidFill>
                <a:latin typeface="ヒラギノ角ゴシック"/>
                <a:ea typeface="ヒラギノ角ゴシック"/>
                <a:cs typeface="ヒラギノ角ゴシック"/>
                <a:sym typeface="ヒラギノ角ゴシック"/>
              </a:rPr>
              <a:t>リサイクル教育を行った</a:t>
            </a:r>
            <a:r>
              <a:rPr lang="en-US" sz="3432" b="1" u="sng" dirty="0">
                <a:solidFill>
                  <a:srgbClr val="FFFFFF"/>
                </a:solidFill>
                <a:latin typeface="ヒラギノ角ゴシック Bold"/>
                <a:ea typeface="ヒラギノ角ゴシック Bold"/>
                <a:cs typeface="ヒラギノ角ゴシック Bold"/>
                <a:sym typeface="ヒラギノ角ゴシック Bold"/>
              </a:rPr>
              <a:t>ドラえもんチーム</a:t>
            </a:r>
            <a:r>
              <a:rPr lang="en-US" sz="3432" dirty="0">
                <a:solidFill>
                  <a:srgbClr val="FFFFFF"/>
                </a:solidFill>
                <a:latin typeface="ヒラギノ角ゴシック"/>
                <a:ea typeface="ヒラギノ角ゴシック"/>
                <a:cs typeface="ヒラギノ角ゴシック"/>
                <a:sym typeface="ヒラギノ角ゴシック"/>
              </a:rPr>
              <a:t>が6/15 PM 「</a:t>
            </a:r>
            <a:r>
              <a:rPr lang="en-US" sz="3432" dirty="0" err="1">
                <a:solidFill>
                  <a:srgbClr val="FFFFFF"/>
                </a:solidFill>
                <a:latin typeface="ヒラギノ角ゴシック"/>
                <a:ea typeface="ヒラギノ角ゴシック"/>
                <a:cs typeface="ヒラギノ角ゴシック"/>
                <a:sym typeface="ヒラギノ角ゴシック"/>
              </a:rPr>
              <a:t>日本アニメでゴミゼロ</a:t>
            </a:r>
            <a:r>
              <a:rPr lang="en-US" sz="3432" dirty="0">
                <a:solidFill>
                  <a:srgbClr val="FFFFFF"/>
                </a:solidFill>
                <a:latin typeface="ヒラギノ角ゴシック"/>
                <a:ea typeface="ヒラギノ角ゴシック"/>
                <a:cs typeface="ヒラギノ角ゴシック"/>
                <a:sym typeface="ヒラギノ角ゴシック"/>
              </a:rPr>
              <a:t>」</a:t>
            </a:r>
          </a:p>
        </p:txBody>
      </p:sp>
      <p:grpSp>
        <p:nvGrpSpPr>
          <p:cNvPr id="4" name="Group 4"/>
          <p:cNvGrpSpPr/>
          <p:nvPr/>
        </p:nvGrpSpPr>
        <p:grpSpPr>
          <a:xfrm>
            <a:off x="1414179" y="6506337"/>
            <a:ext cx="7387458" cy="3509779"/>
            <a:chOff x="0" y="0"/>
            <a:chExt cx="8698878" cy="4132834"/>
          </a:xfrm>
        </p:grpSpPr>
        <p:sp>
          <p:nvSpPr>
            <p:cNvPr id="5" name="Freeform 5"/>
            <p:cNvSpPr/>
            <p:nvPr/>
          </p:nvSpPr>
          <p:spPr>
            <a:xfrm>
              <a:off x="0" y="0"/>
              <a:ext cx="8698865" cy="4132834"/>
            </a:xfrm>
            <a:custGeom>
              <a:avLst/>
              <a:gdLst/>
              <a:ahLst/>
              <a:cxnLst/>
              <a:rect l="l" t="t" r="r" b="b"/>
              <a:pathLst>
                <a:path w="8698865" h="4132834">
                  <a:moveTo>
                    <a:pt x="154940" y="0"/>
                  </a:moveTo>
                  <a:lnTo>
                    <a:pt x="8543925" y="0"/>
                  </a:lnTo>
                  <a:cubicBezTo>
                    <a:pt x="8585073" y="0"/>
                    <a:pt x="8624443" y="16383"/>
                    <a:pt x="8653526" y="45339"/>
                  </a:cubicBezTo>
                  <a:cubicBezTo>
                    <a:pt x="8682609" y="74295"/>
                    <a:pt x="8698865" y="113792"/>
                    <a:pt x="8698865" y="154940"/>
                  </a:cubicBezTo>
                  <a:lnTo>
                    <a:pt x="8698865" y="3977894"/>
                  </a:lnTo>
                  <a:cubicBezTo>
                    <a:pt x="8698865" y="4019042"/>
                    <a:pt x="8682482" y="4058412"/>
                    <a:pt x="8653526" y="4087495"/>
                  </a:cubicBezTo>
                  <a:cubicBezTo>
                    <a:pt x="8624570" y="4116578"/>
                    <a:pt x="8585073" y="4132834"/>
                    <a:pt x="8543925" y="4132834"/>
                  </a:cubicBezTo>
                  <a:lnTo>
                    <a:pt x="154940" y="4132834"/>
                  </a:lnTo>
                  <a:cubicBezTo>
                    <a:pt x="113792" y="4132834"/>
                    <a:pt x="74422" y="4116451"/>
                    <a:pt x="45339" y="4087495"/>
                  </a:cubicBezTo>
                  <a:cubicBezTo>
                    <a:pt x="16256" y="4058539"/>
                    <a:pt x="0" y="4018915"/>
                    <a:pt x="0" y="3977894"/>
                  </a:cubicBezTo>
                  <a:lnTo>
                    <a:pt x="0" y="154940"/>
                  </a:lnTo>
                  <a:cubicBezTo>
                    <a:pt x="0" y="113919"/>
                    <a:pt x="16383" y="74422"/>
                    <a:pt x="45339" y="45339"/>
                  </a:cubicBezTo>
                  <a:cubicBezTo>
                    <a:pt x="74295" y="16256"/>
                    <a:pt x="113919" y="0"/>
                    <a:pt x="154940" y="0"/>
                  </a:cubicBezTo>
                  <a:close/>
                </a:path>
              </a:pathLst>
            </a:custGeom>
            <a:blipFill>
              <a:blip r:embed="rId2"/>
              <a:stretch>
                <a:fillRect t="-28970" b="-28970"/>
              </a:stretch>
            </a:blipFill>
          </p:spPr>
          <p:txBody>
            <a:bodyPr/>
            <a:lstStyle/>
            <a:p>
              <a:endParaRPr lang="ja-JP" altLang="en-US"/>
            </a:p>
          </p:txBody>
        </p:sp>
      </p:grpSp>
      <p:grpSp>
        <p:nvGrpSpPr>
          <p:cNvPr id="6" name="Group 6"/>
          <p:cNvGrpSpPr/>
          <p:nvPr/>
        </p:nvGrpSpPr>
        <p:grpSpPr>
          <a:xfrm>
            <a:off x="9697106" y="90392"/>
            <a:ext cx="9457030" cy="10310908"/>
            <a:chOff x="0" y="0"/>
            <a:chExt cx="12609373" cy="13747877"/>
          </a:xfrm>
        </p:grpSpPr>
        <p:sp>
          <p:nvSpPr>
            <p:cNvPr id="7" name="Freeform 7"/>
            <p:cNvSpPr/>
            <p:nvPr/>
          </p:nvSpPr>
          <p:spPr>
            <a:xfrm>
              <a:off x="0" y="0"/>
              <a:ext cx="12609322" cy="13747877"/>
            </a:xfrm>
            <a:custGeom>
              <a:avLst/>
              <a:gdLst/>
              <a:ahLst/>
              <a:cxnLst/>
              <a:rect l="l" t="t" r="r" b="b"/>
              <a:pathLst>
                <a:path w="12609322" h="13747877">
                  <a:moveTo>
                    <a:pt x="0" y="0"/>
                  </a:moveTo>
                  <a:lnTo>
                    <a:pt x="12609322" y="0"/>
                  </a:lnTo>
                  <a:lnTo>
                    <a:pt x="12609322" y="13747877"/>
                  </a:lnTo>
                  <a:lnTo>
                    <a:pt x="0" y="13747877"/>
                  </a:lnTo>
                  <a:lnTo>
                    <a:pt x="0" y="0"/>
                  </a:lnTo>
                  <a:close/>
                </a:path>
              </a:pathLst>
            </a:custGeom>
            <a:blipFill>
              <a:blip r:embed="rId3"/>
              <a:stretch>
                <a:fillRect l="-4514" r="-4514"/>
              </a:stretch>
            </a:blipFill>
          </p:spPr>
          <p:txBody>
            <a:bodyPr/>
            <a:lstStyle/>
            <a:p>
              <a:endParaRPr lang="ja-JP" altLang="en-US"/>
            </a:p>
          </p:txBody>
        </p:sp>
      </p:grpSp>
      <p:sp>
        <p:nvSpPr>
          <p:cNvPr id="8" name="TextBox 8"/>
          <p:cNvSpPr txBox="1"/>
          <p:nvPr/>
        </p:nvSpPr>
        <p:spPr>
          <a:xfrm>
            <a:off x="353082" y="3560309"/>
            <a:ext cx="9065924" cy="1748787"/>
          </a:xfrm>
          <a:prstGeom prst="rect">
            <a:avLst/>
          </a:prstGeom>
        </p:spPr>
        <p:txBody>
          <a:bodyPr lIns="0" tIns="0" rIns="0" bIns="0" rtlCol="0" anchor="t">
            <a:spAutoFit/>
          </a:bodyPr>
          <a:lstStyle/>
          <a:p>
            <a:pPr algn="ctr">
              <a:lnSpc>
                <a:spcPts val="11655"/>
              </a:lnSpc>
            </a:pPr>
            <a:r>
              <a:rPr lang="en-US" sz="7500" b="1" dirty="0">
                <a:solidFill>
                  <a:srgbClr val="FFFFFF"/>
                </a:solidFill>
                <a:latin typeface="ヒラギノ角ゴシック Bold"/>
                <a:ea typeface="ヒラギノ角ゴシック Bold"/>
                <a:cs typeface="ヒラギノ角ゴシック Bold"/>
                <a:sym typeface="ヒラギノ角ゴシック Bold"/>
              </a:rPr>
              <a:t> </a:t>
            </a:r>
            <a:r>
              <a:rPr lang="en-US" sz="7500" b="1" dirty="0" err="1">
                <a:solidFill>
                  <a:srgbClr val="FFFFFF"/>
                </a:solidFill>
                <a:latin typeface="ヒラギノ角ゴシック Bold"/>
                <a:ea typeface="ヒラギノ角ゴシック Bold"/>
                <a:cs typeface="ヒラギノ角ゴシック Bold"/>
                <a:sym typeface="ヒラギノ角ゴシック Bold"/>
              </a:rPr>
              <a:t>分科会</a:t>
            </a:r>
            <a:r>
              <a:rPr lang="en-US" sz="7500" b="1" dirty="0">
                <a:solidFill>
                  <a:srgbClr val="FFFFFF"/>
                </a:solidFill>
                <a:latin typeface="ヒラギノ角ゴシック Bold"/>
                <a:ea typeface="ヒラギノ角ゴシック Bold"/>
                <a:cs typeface="ヒラギノ角ゴシック Bold"/>
                <a:sym typeface="ヒラギノ角ゴシック Bold"/>
              </a:rPr>
              <a:t> </a:t>
            </a:r>
            <a:r>
              <a:rPr lang="en-US" sz="7500" b="1" dirty="0" err="1">
                <a:solidFill>
                  <a:srgbClr val="FFFFFF"/>
                </a:solidFill>
                <a:latin typeface="ヒラギノ角ゴシック Bold"/>
                <a:ea typeface="ヒラギノ角ゴシック Bold"/>
                <a:cs typeface="ヒラギノ角ゴシック Bold"/>
                <a:sym typeface="ヒラギノ角ゴシック Bold"/>
              </a:rPr>
              <a:t>ステージ</a:t>
            </a:r>
            <a:endParaRPr lang="en-US" sz="7500" b="1" dirty="0">
              <a:solidFill>
                <a:srgbClr val="FFFFFF"/>
              </a:solidFill>
              <a:latin typeface="ヒラギノ角ゴシック Bold"/>
              <a:ea typeface="ヒラギノ角ゴシック Bold"/>
              <a:cs typeface="ヒラギノ角ゴシック Bold"/>
              <a:sym typeface="ヒラギノ角ゴシック Bold"/>
            </a:endParaRPr>
          </a:p>
        </p:txBody>
      </p:sp>
      <p:grpSp>
        <p:nvGrpSpPr>
          <p:cNvPr id="9" name="Group 9"/>
          <p:cNvGrpSpPr/>
          <p:nvPr/>
        </p:nvGrpSpPr>
        <p:grpSpPr>
          <a:xfrm>
            <a:off x="482365" y="1502854"/>
            <a:ext cx="4911833" cy="161925"/>
            <a:chOff x="0" y="0"/>
            <a:chExt cx="6549111" cy="215900"/>
          </a:xfrm>
        </p:grpSpPr>
        <p:sp>
          <p:nvSpPr>
            <p:cNvPr id="10" name="Freeform 10"/>
            <p:cNvSpPr/>
            <p:nvPr/>
          </p:nvSpPr>
          <p:spPr>
            <a:xfrm>
              <a:off x="107950" y="0"/>
              <a:ext cx="6333236" cy="215900"/>
            </a:xfrm>
            <a:custGeom>
              <a:avLst/>
              <a:gdLst/>
              <a:ahLst/>
              <a:cxnLst/>
              <a:rect l="l" t="t" r="r" b="b"/>
              <a:pathLst>
                <a:path w="6333236" h="215900">
                  <a:moveTo>
                    <a:pt x="0" y="0"/>
                  </a:moveTo>
                  <a:lnTo>
                    <a:pt x="6333236" y="0"/>
                  </a:lnTo>
                  <a:lnTo>
                    <a:pt x="6333236" y="215900"/>
                  </a:lnTo>
                  <a:lnTo>
                    <a:pt x="0" y="215900"/>
                  </a:lnTo>
                  <a:close/>
                </a:path>
              </a:pathLst>
            </a:custGeom>
            <a:solidFill>
              <a:srgbClr val="FFFFFF"/>
            </a:solidFill>
          </p:spPr>
          <p:txBody>
            <a:bodyPr/>
            <a:lstStyle/>
            <a:p>
              <a:endParaRPr lang="ja-JP" altLang="en-US"/>
            </a:p>
          </p:txBody>
        </p:sp>
      </p:grpSp>
      <p:grpSp>
        <p:nvGrpSpPr>
          <p:cNvPr id="11" name="Group 11"/>
          <p:cNvGrpSpPr/>
          <p:nvPr/>
        </p:nvGrpSpPr>
        <p:grpSpPr>
          <a:xfrm>
            <a:off x="2061261" y="5049810"/>
            <a:ext cx="5755727" cy="1044229"/>
            <a:chOff x="0" y="0"/>
            <a:chExt cx="1515912" cy="275023"/>
          </a:xfrm>
        </p:grpSpPr>
        <p:sp>
          <p:nvSpPr>
            <p:cNvPr id="12" name="Freeform 12"/>
            <p:cNvSpPr/>
            <p:nvPr/>
          </p:nvSpPr>
          <p:spPr>
            <a:xfrm>
              <a:off x="0" y="0"/>
              <a:ext cx="1515912" cy="275023"/>
            </a:xfrm>
            <a:custGeom>
              <a:avLst/>
              <a:gdLst/>
              <a:ahLst/>
              <a:cxnLst/>
              <a:rect l="l" t="t" r="r" b="b"/>
              <a:pathLst>
                <a:path w="1515912" h="275023">
                  <a:moveTo>
                    <a:pt x="0" y="0"/>
                  </a:moveTo>
                  <a:lnTo>
                    <a:pt x="1515912" y="0"/>
                  </a:lnTo>
                  <a:lnTo>
                    <a:pt x="1515912" y="275023"/>
                  </a:lnTo>
                  <a:lnTo>
                    <a:pt x="0" y="275023"/>
                  </a:lnTo>
                  <a:close/>
                </a:path>
              </a:pathLst>
            </a:custGeom>
            <a:gradFill rotWithShape="1">
              <a:gsLst>
                <a:gs pos="0">
                  <a:srgbClr val="8C52FF">
                    <a:alpha val="100000"/>
                  </a:srgbClr>
                </a:gs>
                <a:gs pos="100000">
                  <a:srgbClr val="5CE1E6">
                    <a:alpha val="100000"/>
                  </a:srgbClr>
                </a:gs>
              </a:gsLst>
              <a:lin ang="2700000"/>
            </a:gradFill>
          </p:spPr>
          <p:txBody>
            <a:bodyPr/>
            <a:lstStyle/>
            <a:p>
              <a:endParaRPr lang="ja-JP" altLang="en-US" dirty="0"/>
            </a:p>
          </p:txBody>
        </p:sp>
        <p:sp>
          <p:nvSpPr>
            <p:cNvPr id="13" name="TextBox 13"/>
            <p:cNvSpPr txBox="1"/>
            <p:nvPr/>
          </p:nvSpPr>
          <p:spPr>
            <a:xfrm>
              <a:off x="0" y="-47625"/>
              <a:ext cx="1515912" cy="322648"/>
            </a:xfrm>
            <a:prstGeom prst="rect">
              <a:avLst/>
            </a:prstGeom>
          </p:spPr>
          <p:txBody>
            <a:bodyPr lIns="50800" tIns="50800" rIns="50800" bIns="50800" rtlCol="0" anchor="ctr"/>
            <a:lstStyle/>
            <a:p>
              <a:pPr algn="ctr">
                <a:lnSpc>
                  <a:spcPts val="3553"/>
                </a:lnSpc>
              </a:pPr>
              <a:endParaRPr/>
            </a:p>
          </p:txBody>
        </p:sp>
      </p:grpSp>
      <p:sp>
        <p:nvSpPr>
          <p:cNvPr id="14" name="TextBox 14"/>
          <p:cNvSpPr txBox="1"/>
          <p:nvPr/>
        </p:nvSpPr>
        <p:spPr>
          <a:xfrm>
            <a:off x="434765" y="5080983"/>
            <a:ext cx="8902559" cy="1277112"/>
          </a:xfrm>
          <a:prstGeom prst="rect">
            <a:avLst/>
          </a:prstGeom>
        </p:spPr>
        <p:txBody>
          <a:bodyPr lIns="0" tIns="0" rIns="0" bIns="0" rtlCol="0" anchor="t">
            <a:spAutoFit/>
          </a:bodyPr>
          <a:lstStyle/>
          <a:p>
            <a:pPr algn="ctr">
              <a:lnSpc>
                <a:spcPts val="7666"/>
              </a:lnSpc>
            </a:pPr>
            <a:r>
              <a:rPr lang="en-US" sz="6336" b="1" dirty="0" err="1">
                <a:solidFill>
                  <a:srgbClr val="FFFFFF"/>
                </a:solidFill>
                <a:latin typeface="ヒラギノ角ゴシック Bold"/>
                <a:ea typeface="ヒラギノ角ゴシック Bold"/>
                <a:cs typeface="ヒラギノ角ゴシック Bold"/>
                <a:sym typeface="ヒラギノ角ゴシック Bold"/>
              </a:rPr>
              <a:t>出場決定</a:t>
            </a:r>
            <a:endParaRPr lang="en-US" sz="6336" b="1" dirty="0">
              <a:solidFill>
                <a:srgbClr val="FFFFFF"/>
              </a:solidFill>
              <a:latin typeface="ヒラギノ角ゴシック Bold"/>
              <a:ea typeface="ヒラギノ角ゴシック Bold"/>
              <a:cs typeface="ヒラギノ角ゴシック Bold"/>
              <a:sym typeface="ヒラギノ角ゴシック Bold"/>
            </a:endParaRPr>
          </a:p>
        </p:txBody>
      </p:sp>
      <p:sp>
        <p:nvSpPr>
          <p:cNvPr id="15" name="TextBox 15"/>
          <p:cNvSpPr txBox="1"/>
          <p:nvPr/>
        </p:nvSpPr>
        <p:spPr>
          <a:xfrm>
            <a:off x="503147" y="1675764"/>
            <a:ext cx="9577945" cy="904668"/>
          </a:xfrm>
          <a:prstGeom prst="rect">
            <a:avLst/>
          </a:prstGeom>
        </p:spPr>
        <p:txBody>
          <a:bodyPr lIns="0" tIns="0" rIns="0" bIns="0" rtlCol="0" anchor="t">
            <a:spAutoFit/>
          </a:bodyPr>
          <a:lstStyle/>
          <a:p>
            <a:pPr algn="just">
              <a:lnSpc>
                <a:spcPts val="5779"/>
              </a:lnSpc>
            </a:pPr>
            <a:r>
              <a:rPr lang="en-US" sz="4127" b="1" dirty="0">
                <a:solidFill>
                  <a:srgbClr val="FFFFFF"/>
                </a:solidFill>
                <a:latin typeface="ヒラギノ角ゴシック Bold"/>
                <a:ea typeface="ヒラギノ角ゴシック Bold"/>
                <a:cs typeface="ヒラギノ角ゴシック Bold"/>
                <a:sym typeface="ヒラギノ角ゴシック Bold"/>
              </a:rPr>
              <a:t>2026年 </a:t>
            </a:r>
            <a:r>
              <a:rPr lang="en-US" sz="4127" b="1" dirty="0" err="1">
                <a:solidFill>
                  <a:srgbClr val="FFFFFF"/>
                </a:solidFill>
                <a:latin typeface="ヒラギノ角ゴシック Bold"/>
                <a:ea typeface="ヒラギノ角ゴシック Bold"/>
                <a:cs typeface="ヒラギノ角ゴシック Bold"/>
                <a:sym typeface="ヒラギノ角ゴシック Bold"/>
              </a:rPr>
              <a:t>国際ロータリー台北国際大会</a:t>
            </a:r>
            <a:endParaRPr lang="en-US" sz="4127" b="1" dirty="0">
              <a:solidFill>
                <a:srgbClr val="FFFFFF"/>
              </a:solidFill>
              <a:latin typeface="ヒラギノ角ゴシック Bold"/>
              <a:ea typeface="ヒラギノ角ゴシック Bold"/>
              <a:cs typeface="ヒラギノ角ゴシック Bold"/>
              <a:sym typeface="ヒラギノ角ゴシック Bold"/>
            </a:endParaRPr>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extBox 2"/>
          <p:cNvSpPr txBox="1"/>
          <p:nvPr/>
        </p:nvSpPr>
        <p:spPr>
          <a:xfrm>
            <a:off x="563328" y="13506"/>
            <a:ext cx="14319723" cy="1401724"/>
          </a:xfrm>
          <a:prstGeom prst="rect">
            <a:avLst/>
          </a:prstGeom>
        </p:spPr>
        <p:txBody>
          <a:bodyPr lIns="0" tIns="0" rIns="0" bIns="0" rtlCol="0" anchor="t">
            <a:spAutoFit/>
          </a:bodyPr>
          <a:lstStyle/>
          <a:p>
            <a:pPr algn="just">
              <a:lnSpc>
                <a:spcPts val="11460"/>
              </a:lnSpc>
            </a:pPr>
            <a:r>
              <a:rPr lang="en-US" sz="8186">
                <a:solidFill>
                  <a:srgbClr val="FFFFFF"/>
                </a:solidFill>
                <a:latin typeface="League Spartan"/>
                <a:ea typeface="League Spartan"/>
                <a:cs typeface="League Spartan"/>
                <a:sym typeface="League Spartan"/>
              </a:rPr>
              <a:t>News  2</a:t>
            </a:r>
          </a:p>
        </p:txBody>
      </p:sp>
      <p:sp>
        <p:nvSpPr>
          <p:cNvPr id="3" name="TextBox 3"/>
          <p:cNvSpPr txBox="1"/>
          <p:nvPr/>
        </p:nvSpPr>
        <p:spPr>
          <a:xfrm>
            <a:off x="499046" y="2327624"/>
            <a:ext cx="8773997" cy="1340024"/>
          </a:xfrm>
          <a:prstGeom prst="rect">
            <a:avLst/>
          </a:prstGeom>
        </p:spPr>
        <p:txBody>
          <a:bodyPr lIns="0" tIns="0" rIns="0" bIns="0" rtlCol="0" anchor="t">
            <a:spAutoFit/>
          </a:bodyPr>
          <a:lstStyle/>
          <a:p>
            <a:pPr algn="ctr">
              <a:lnSpc>
                <a:spcPts val="4795"/>
              </a:lnSpc>
            </a:pPr>
            <a:r>
              <a:rPr lang="en-US" sz="3425" b="1" u="sng">
                <a:solidFill>
                  <a:srgbClr val="FFFFFF"/>
                </a:solidFill>
                <a:latin typeface="ヒラギノ角ゴシック Bold"/>
                <a:ea typeface="ヒラギノ角ゴシック Bold"/>
                <a:cs typeface="ヒラギノ角ゴシック Bold"/>
                <a:sym typeface="ヒラギノ角ゴシック Bold"/>
              </a:rPr>
              <a:t>D2510　 RAC チームのメンバーが</a:t>
            </a:r>
          </a:p>
          <a:p>
            <a:pPr algn="ctr">
              <a:lnSpc>
                <a:spcPts val="4796"/>
              </a:lnSpc>
            </a:pPr>
            <a:r>
              <a:rPr lang="en-US" sz="3425" b="1" u="sng">
                <a:solidFill>
                  <a:srgbClr val="FFFFFF"/>
                </a:solidFill>
                <a:latin typeface="ヒラギノ角ゴシック Bold"/>
                <a:ea typeface="ヒラギノ角ゴシック Bold"/>
                <a:cs typeface="ヒラギノ角ゴシック Bold"/>
                <a:sym typeface="ヒラギノ角ゴシック Bold"/>
              </a:rPr>
              <a:t>6/15 AM「</a:t>
            </a:r>
            <a:r>
              <a:rPr lang="en-US" sz="3425">
                <a:solidFill>
                  <a:srgbClr val="FFFFFF"/>
                </a:solidFill>
                <a:latin typeface="ヒラギノ角ゴシック"/>
                <a:ea typeface="ヒラギノ角ゴシック"/>
                <a:cs typeface="ヒラギノ角ゴシック"/>
                <a:sym typeface="ヒラギノ角ゴシック"/>
              </a:rPr>
              <a:t>﻿ピースユースサミット」</a:t>
            </a:r>
          </a:p>
        </p:txBody>
      </p:sp>
      <p:grpSp>
        <p:nvGrpSpPr>
          <p:cNvPr id="4" name="Group 4"/>
          <p:cNvGrpSpPr/>
          <p:nvPr/>
        </p:nvGrpSpPr>
        <p:grpSpPr>
          <a:xfrm>
            <a:off x="1663621" y="6417890"/>
            <a:ext cx="6856067" cy="3635225"/>
            <a:chOff x="0" y="0"/>
            <a:chExt cx="9170206" cy="4862229"/>
          </a:xfrm>
        </p:grpSpPr>
        <p:sp>
          <p:nvSpPr>
            <p:cNvPr id="5" name="Freeform 5"/>
            <p:cNvSpPr/>
            <p:nvPr/>
          </p:nvSpPr>
          <p:spPr>
            <a:xfrm>
              <a:off x="0" y="0"/>
              <a:ext cx="9170193" cy="4862229"/>
            </a:xfrm>
            <a:custGeom>
              <a:avLst/>
              <a:gdLst/>
              <a:ahLst/>
              <a:cxnLst/>
              <a:rect l="l" t="t" r="r" b="b"/>
              <a:pathLst>
                <a:path w="9170193" h="4862229">
                  <a:moveTo>
                    <a:pt x="163335" y="0"/>
                  </a:moveTo>
                  <a:lnTo>
                    <a:pt x="9006858" y="0"/>
                  </a:lnTo>
                  <a:cubicBezTo>
                    <a:pt x="9050235" y="0"/>
                    <a:pt x="9091739" y="19274"/>
                    <a:pt x="9122397" y="53341"/>
                  </a:cubicBezTo>
                  <a:cubicBezTo>
                    <a:pt x="9153056" y="87407"/>
                    <a:pt x="9170193" y="133875"/>
                    <a:pt x="9170193" y="182285"/>
                  </a:cubicBezTo>
                  <a:lnTo>
                    <a:pt x="9170193" y="4679944"/>
                  </a:lnTo>
                  <a:cubicBezTo>
                    <a:pt x="9170193" y="4728354"/>
                    <a:pt x="9152922" y="4774672"/>
                    <a:pt x="9122397" y="4808888"/>
                  </a:cubicBezTo>
                  <a:cubicBezTo>
                    <a:pt x="9091872" y="4843104"/>
                    <a:pt x="9050235" y="4862229"/>
                    <a:pt x="9006858" y="4862229"/>
                  </a:cubicBezTo>
                  <a:lnTo>
                    <a:pt x="163335" y="4862229"/>
                  </a:lnTo>
                  <a:cubicBezTo>
                    <a:pt x="119958" y="4862229"/>
                    <a:pt x="78454" y="4842954"/>
                    <a:pt x="47796" y="4808888"/>
                  </a:cubicBezTo>
                  <a:cubicBezTo>
                    <a:pt x="17137" y="4774822"/>
                    <a:pt x="0" y="4728205"/>
                    <a:pt x="0" y="4679944"/>
                  </a:cubicBezTo>
                  <a:lnTo>
                    <a:pt x="0" y="182285"/>
                  </a:lnTo>
                  <a:cubicBezTo>
                    <a:pt x="0" y="134024"/>
                    <a:pt x="17271" y="87557"/>
                    <a:pt x="47796" y="53341"/>
                  </a:cubicBezTo>
                  <a:cubicBezTo>
                    <a:pt x="78320" y="19125"/>
                    <a:pt x="120091" y="0"/>
                    <a:pt x="163335" y="0"/>
                  </a:cubicBezTo>
                  <a:close/>
                </a:path>
              </a:pathLst>
            </a:custGeom>
            <a:blipFill>
              <a:blip r:embed="rId2"/>
              <a:stretch>
                <a:fillRect l="-11332" t="-54104" r="-9177" b="-16151"/>
              </a:stretch>
            </a:blipFill>
          </p:spPr>
          <p:txBody>
            <a:bodyPr/>
            <a:lstStyle/>
            <a:p>
              <a:endParaRPr lang="ja-JP" altLang="en-US"/>
            </a:p>
          </p:txBody>
        </p:sp>
      </p:grpSp>
      <p:grpSp>
        <p:nvGrpSpPr>
          <p:cNvPr id="6" name="Group 6"/>
          <p:cNvGrpSpPr/>
          <p:nvPr/>
        </p:nvGrpSpPr>
        <p:grpSpPr>
          <a:xfrm>
            <a:off x="482365" y="1502854"/>
            <a:ext cx="4911833" cy="161925"/>
            <a:chOff x="0" y="0"/>
            <a:chExt cx="6549111" cy="215900"/>
          </a:xfrm>
        </p:grpSpPr>
        <p:sp>
          <p:nvSpPr>
            <p:cNvPr id="7" name="Freeform 7"/>
            <p:cNvSpPr/>
            <p:nvPr/>
          </p:nvSpPr>
          <p:spPr>
            <a:xfrm>
              <a:off x="107950" y="0"/>
              <a:ext cx="6333236" cy="215900"/>
            </a:xfrm>
            <a:custGeom>
              <a:avLst/>
              <a:gdLst/>
              <a:ahLst/>
              <a:cxnLst/>
              <a:rect l="l" t="t" r="r" b="b"/>
              <a:pathLst>
                <a:path w="6333236" h="215900">
                  <a:moveTo>
                    <a:pt x="0" y="0"/>
                  </a:moveTo>
                  <a:lnTo>
                    <a:pt x="6333236" y="0"/>
                  </a:lnTo>
                  <a:lnTo>
                    <a:pt x="6333236" y="215900"/>
                  </a:lnTo>
                  <a:lnTo>
                    <a:pt x="0" y="215900"/>
                  </a:lnTo>
                  <a:close/>
                </a:path>
              </a:pathLst>
            </a:custGeom>
            <a:solidFill>
              <a:srgbClr val="FFFFFF"/>
            </a:solidFill>
          </p:spPr>
          <p:txBody>
            <a:bodyPr/>
            <a:lstStyle/>
            <a:p>
              <a:endParaRPr lang="ja-JP" altLang="en-US"/>
            </a:p>
          </p:txBody>
        </p:sp>
      </p:grpSp>
      <p:sp>
        <p:nvSpPr>
          <p:cNvPr id="8" name="TextBox 8"/>
          <p:cNvSpPr txBox="1"/>
          <p:nvPr/>
        </p:nvSpPr>
        <p:spPr>
          <a:xfrm>
            <a:off x="482365" y="1556306"/>
            <a:ext cx="9577945" cy="904668"/>
          </a:xfrm>
          <a:prstGeom prst="rect">
            <a:avLst/>
          </a:prstGeom>
        </p:spPr>
        <p:txBody>
          <a:bodyPr lIns="0" tIns="0" rIns="0" bIns="0" rtlCol="0" anchor="t">
            <a:spAutoFit/>
          </a:bodyPr>
          <a:lstStyle/>
          <a:p>
            <a:pPr algn="just">
              <a:lnSpc>
                <a:spcPts val="5779"/>
              </a:lnSpc>
            </a:pPr>
            <a:r>
              <a:rPr lang="en-US" sz="4127" b="1">
                <a:solidFill>
                  <a:srgbClr val="FFFFFF"/>
                </a:solidFill>
                <a:latin typeface="ヒラギノ角ゴシック Bold"/>
                <a:ea typeface="ヒラギノ角ゴシック Bold"/>
                <a:cs typeface="ヒラギノ角ゴシック Bold"/>
                <a:sym typeface="ヒラギノ角ゴシック Bold"/>
              </a:rPr>
              <a:t>2026年 国際ロータリー台北国際大会</a:t>
            </a:r>
          </a:p>
        </p:txBody>
      </p:sp>
      <p:sp>
        <p:nvSpPr>
          <p:cNvPr id="9" name="TextBox 9"/>
          <p:cNvSpPr txBox="1"/>
          <p:nvPr/>
        </p:nvSpPr>
        <p:spPr>
          <a:xfrm>
            <a:off x="-104888" y="3505722"/>
            <a:ext cx="9695229" cy="1391412"/>
          </a:xfrm>
          <a:prstGeom prst="rect">
            <a:avLst/>
          </a:prstGeom>
        </p:spPr>
        <p:txBody>
          <a:bodyPr lIns="0" tIns="0" rIns="0" bIns="0" rtlCol="0" anchor="t">
            <a:spAutoFit/>
          </a:bodyPr>
          <a:lstStyle/>
          <a:p>
            <a:pPr algn="ctr">
              <a:lnSpc>
                <a:spcPts val="8349"/>
              </a:lnSpc>
            </a:pPr>
            <a:r>
              <a:rPr lang="en-US" sz="6900" b="1">
                <a:solidFill>
                  <a:srgbClr val="FFFFFF"/>
                </a:solidFill>
                <a:latin typeface="ヒラギノ角ゴシック Bold"/>
                <a:ea typeface="ヒラギノ角ゴシック Bold"/>
                <a:cs typeface="ヒラギノ角ゴシック Bold"/>
                <a:sym typeface="ヒラギノ角ゴシック Bold"/>
              </a:rPr>
              <a:t> 分科会 ステージ</a:t>
            </a:r>
          </a:p>
        </p:txBody>
      </p:sp>
      <p:grpSp>
        <p:nvGrpSpPr>
          <p:cNvPr id="10" name="Group 10"/>
          <p:cNvGrpSpPr/>
          <p:nvPr/>
        </p:nvGrpSpPr>
        <p:grpSpPr>
          <a:xfrm>
            <a:off x="9697106" y="0"/>
            <a:ext cx="9457030" cy="10310908"/>
            <a:chOff x="0" y="0"/>
            <a:chExt cx="12609373" cy="13747877"/>
          </a:xfrm>
        </p:grpSpPr>
        <p:sp>
          <p:nvSpPr>
            <p:cNvPr id="11" name="Freeform 11"/>
            <p:cNvSpPr/>
            <p:nvPr/>
          </p:nvSpPr>
          <p:spPr>
            <a:xfrm>
              <a:off x="0" y="0"/>
              <a:ext cx="12609322" cy="13747877"/>
            </a:xfrm>
            <a:custGeom>
              <a:avLst/>
              <a:gdLst/>
              <a:ahLst/>
              <a:cxnLst/>
              <a:rect l="l" t="t" r="r" b="b"/>
              <a:pathLst>
                <a:path w="12609322" h="13747877">
                  <a:moveTo>
                    <a:pt x="0" y="0"/>
                  </a:moveTo>
                  <a:lnTo>
                    <a:pt x="12609322" y="0"/>
                  </a:lnTo>
                  <a:lnTo>
                    <a:pt x="12609322" y="13747877"/>
                  </a:lnTo>
                  <a:lnTo>
                    <a:pt x="0" y="13747877"/>
                  </a:lnTo>
                  <a:lnTo>
                    <a:pt x="0" y="0"/>
                  </a:lnTo>
                  <a:close/>
                </a:path>
              </a:pathLst>
            </a:custGeom>
            <a:blipFill>
              <a:blip r:embed="rId3"/>
              <a:stretch>
                <a:fillRect l="-4514" r="-4514"/>
              </a:stretch>
            </a:blipFill>
          </p:spPr>
          <p:txBody>
            <a:bodyPr/>
            <a:lstStyle/>
            <a:p>
              <a:endParaRPr lang="ja-JP" altLang="en-US"/>
            </a:p>
          </p:txBody>
        </p:sp>
      </p:grpSp>
      <p:grpSp>
        <p:nvGrpSpPr>
          <p:cNvPr id="12" name="Group 12"/>
          <p:cNvGrpSpPr/>
          <p:nvPr/>
        </p:nvGrpSpPr>
        <p:grpSpPr>
          <a:xfrm>
            <a:off x="2061261" y="5049810"/>
            <a:ext cx="5755727" cy="1044229"/>
            <a:chOff x="0" y="0"/>
            <a:chExt cx="1515912" cy="275023"/>
          </a:xfrm>
        </p:grpSpPr>
        <p:sp>
          <p:nvSpPr>
            <p:cNvPr id="13" name="Freeform 13"/>
            <p:cNvSpPr/>
            <p:nvPr/>
          </p:nvSpPr>
          <p:spPr>
            <a:xfrm>
              <a:off x="0" y="0"/>
              <a:ext cx="1515912" cy="275023"/>
            </a:xfrm>
            <a:custGeom>
              <a:avLst/>
              <a:gdLst/>
              <a:ahLst/>
              <a:cxnLst/>
              <a:rect l="l" t="t" r="r" b="b"/>
              <a:pathLst>
                <a:path w="1515912" h="275023">
                  <a:moveTo>
                    <a:pt x="0" y="0"/>
                  </a:moveTo>
                  <a:lnTo>
                    <a:pt x="1515912" y="0"/>
                  </a:lnTo>
                  <a:lnTo>
                    <a:pt x="1515912" y="275023"/>
                  </a:lnTo>
                  <a:lnTo>
                    <a:pt x="0" y="275023"/>
                  </a:lnTo>
                  <a:close/>
                </a:path>
              </a:pathLst>
            </a:custGeom>
            <a:gradFill rotWithShape="1">
              <a:gsLst>
                <a:gs pos="0">
                  <a:srgbClr val="8C52FF">
                    <a:alpha val="100000"/>
                  </a:srgbClr>
                </a:gs>
                <a:gs pos="100000">
                  <a:srgbClr val="5CE1E6">
                    <a:alpha val="100000"/>
                  </a:srgbClr>
                </a:gs>
              </a:gsLst>
              <a:lin ang="2700000"/>
            </a:gradFill>
          </p:spPr>
          <p:txBody>
            <a:bodyPr/>
            <a:lstStyle/>
            <a:p>
              <a:endParaRPr lang="ja-JP" altLang="en-US"/>
            </a:p>
          </p:txBody>
        </p:sp>
        <p:sp>
          <p:nvSpPr>
            <p:cNvPr id="14" name="TextBox 14"/>
            <p:cNvSpPr txBox="1"/>
            <p:nvPr/>
          </p:nvSpPr>
          <p:spPr>
            <a:xfrm>
              <a:off x="0" y="-47625"/>
              <a:ext cx="1515912" cy="322648"/>
            </a:xfrm>
            <a:prstGeom prst="rect">
              <a:avLst/>
            </a:prstGeom>
          </p:spPr>
          <p:txBody>
            <a:bodyPr lIns="50800" tIns="50800" rIns="50800" bIns="50800" rtlCol="0" anchor="ctr"/>
            <a:lstStyle/>
            <a:p>
              <a:pPr algn="ctr">
                <a:lnSpc>
                  <a:spcPts val="3553"/>
                </a:lnSpc>
              </a:pPr>
              <a:endParaRPr/>
            </a:p>
          </p:txBody>
        </p:sp>
      </p:grpSp>
      <p:sp>
        <p:nvSpPr>
          <p:cNvPr id="15" name="TextBox 15"/>
          <p:cNvSpPr txBox="1"/>
          <p:nvPr/>
        </p:nvSpPr>
        <p:spPr>
          <a:xfrm>
            <a:off x="582515" y="5140778"/>
            <a:ext cx="8902559" cy="1277112"/>
          </a:xfrm>
          <a:prstGeom prst="rect">
            <a:avLst/>
          </a:prstGeom>
        </p:spPr>
        <p:txBody>
          <a:bodyPr lIns="0" tIns="0" rIns="0" bIns="0" rtlCol="0" anchor="t">
            <a:spAutoFit/>
          </a:bodyPr>
          <a:lstStyle/>
          <a:p>
            <a:pPr algn="ctr">
              <a:lnSpc>
                <a:spcPts val="7666"/>
              </a:lnSpc>
            </a:pPr>
            <a:r>
              <a:rPr lang="en-US" sz="6336" b="1">
                <a:solidFill>
                  <a:srgbClr val="FFFFFF"/>
                </a:solidFill>
                <a:latin typeface="ヒラギノ角ゴシック Bold"/>
                <a:ea typeface="ヒラギノ角ゴシック Bold"/>
                <a:cs typeface="ヒラギノ角ゴシック Bold"/>
                <a:sym typeface="ヒラギノ角ゴシック Bold"/>
              </a:rPr>
              <a:t>出場決定</a:t>
            </a:r>
          </a:p>
        </p:txBody>
      </p:sp>
    </p:spTree>
  </p:cSld>
  <p:clrMapOvr>
    <a:masterClrMapping/>
  </p:clrMapOvr>
  <p:transition>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_600976468880654543-8bbLKfU9 (1)">
            <a:hlinkClick r:id="" action="ppaction://media"/>
            <a:extLst>
              <a:ext uri="{FF2B5EF4-FFF2-40B4-BE49-F238E27FC236}">
                <a16:creationId xmlns:a16="http://schemas.microsoft.com/office/drawing/2014/main" id="{5E601ECA-B9A9-C823-F63A-E070BCBE7C4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249988" y="0"/>
            <a:ext cx="5786437" cy="10287000"/>
          </a:xfrm>
          <a:prstGeom prst="rect">
            <a:avLst/>
          </a:prstGeom>
        </p:spPr>
      </p:pic>
      <p:pic>
        <p:nvPicPr>
          <p:cNvPr id="3" name="図 2">
            <a:extLst>
              <a:ext uri="{FF2B5EF4-FFF2-40B4-BE49-F238E27FC236}">
                <a16:creationId xmlns:a16="http://schemas.microsoft.com/office/drawing/2014/main" id="{AEB1939B-496B-4BD2-40B5-56AE00EDD303}"/>
              </a:ext>
            </a:extLst>
          </p:cNvPr>
          <p:cNvPicPr>
            <a:picLocks noChangeAspect="1"/>
          </p:cNvPicPr>
          <p:nvPr/>
        </p:nvPicPr>
        <p:blipFill>
          <a:blip r:embed="rId5"/>
          <a:stretch>
            <a:fillRect/>
          </a:stretch>
        </p:blipFill>
        <p:spPr>
          <a:xfrm>
            <a:off x="13792200" y="6362700"/>
            <a:ext cx="3322608" cy="3322608"/>
          </a:xfrm>
          <a:prstGeom prst="rect">
            <a:avLst/>
          </a:prstGeom>
        </p:spPr>
      </p:pic>
    </p:spTree>
    <p:extLst>
      <p:ext uri="{BB962C8B-B14F-4D97-AF65-F5344CB8AC3E}">
        <p14:creationId xmlns:p14="http://schemas.microsoft.com/office/powerpoint/2010/main" val="38761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124524" y="9516428"/>
            <a:ext cx="6978215" cy="595913"/>
          </a:xfrm>
          <a:prstGeom prst="rect">
            <a:avLst/>
          </a:prstGeom>
        </p:spPr>
        <p:txBody>
          <a:bodyPr lIns="0" tIns="0" rIns="0" bIns="0" rtlCol="0" anchor="t">
            <a:spAutoFit/>
          </a:bodyPr>
          <a:lstStyle/>
          <a:p>
            <a:pPr algn="l">
              <a:lnSpc>
                <a:spcPts val="3240"/>
              </a:lnSpc>
            </a:pPr>
            <a:r>
              <a:rPr lang="en-US" sz="2700" b="1">
                <a:solidFill>
                  <a:srgbClr val="FFFFFF"/>
                </a:solidFill>
                <a:latin typeface="游ゴシック体 Bold"/>
                <a:ea typeface="游ゴシック体 Bold"/>
                <a:cs typeface="游ゴシック体 Bold"/>
                <a:sym typeface="游ゴシック体 Bold"/>
              </a:rPr>
              <a:t>（エバンストン One Rotary Center 2025）</a:t>
            </a:r>
          </a:p>
        </p:txBody>
      </p:sp>
      <p:grpSp>
        <p:nvGrpSpPr>
          <p:cNvPr id="3" name="Group 3"/>
          <p:cNvGrpSpPr/>
          <p:nvPr/>
        </p:nvGrpSpPr>
        <p:grpSpPr>
          <a:xfrm>
            <a:off x="12915900" y="9534525"/>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5" name="TextBox 5"/>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20</a:t>
              </a:r>
            </a:p>
          </p:txBody>
        </p:sp>
      </p:grpSp>
      <p:grpSp>
        <p:nvGrpSpPr>
          <p:cNvPr id="6" name="Group 6"/>
          <p:cNvGrpSpPr/>
          <p:nvPr/>
        </p:nvGrpSpPr>
        <p:grpSpPr>
          <a:xfrm>
            <a:off x="3925680" y="1242555"/>
            <a:ext cx="3322536" cy="3322536"/>
            <a:chOff x="0" y="0"/>
            <a:chExt cx="3739998" cy="3739998"/>
          </a:xfrm>
        </p:grpSpPr>
        <p:sp>
          <p:nvSpPr>
            <p:cNvPr id="7" name="Freeform 7"/>
            <p:cNvSpPr/>
            <p:nvPr/>
          </p:nvSpPr>
          <p:spPr>
            <a:xfrm>
              <a:off x="0" y="0"/>
              <a:ext cx="3740023" cy="3740023"/>
            </a:xfrm>
            <a:custGeom>
              <a:avLst/>
              <a:gdLst/>
              <a:ahLst/>
              <a:cxnLst/>
              <a:rect l="l" t="t" r="r" b="b"/>
              <a:pathLst>
                <a:path w="3740023" h="3740023">
                  <a:moveTo>
                    <a:pt x="0" y="0"/>
                  </a:moveTo>
                  <a:lnTo>
                    <a:pt x="3740023" y="0"/>
                  </a:lnTo>
                  <a:lnTo>
                    <a:pt x="3740023" y="3740023"/>
                  </a:lnTo>
                  <a:lnTo>
                    <a:pt x="0" y="3740023"/>
                  </a:lnTo>
                  <a:lnTo>
                    <a:pt x="0" y="0"/>
                  </a:lnTo>
                  <a:close/>
                </a:path>
              </a:pathLst>
            </a:custGeom>
            <a:blipFill>
              <a:blip r:embed="rId3"/>
              <a:stretch>
                <a:fillRect/>
              </a:stretch>
            </a:blipFill>
          </p:spPr>
          <p:txBody>
            <a:bodyPr/>
            <a:lstStyle/>
            <a:p>
              <a:endParaRPr lang="ja-JP" altLang="en-US"/>
            </a:p>
          </p:txBody>
        </p:sp>
      </p:grpSp>
      <p:grpSp>
        <p:nvGrpSpPr>
          <p:cNvPr id="8" name="Group 8"/>
          <p:cNvGrpSpPr/>
          <p:nvPr/>
        </p:nvGrpSpPr>
        <p:grpSpPr>
          <a:xfrm>
            <a:off x="13936764" y="1361441"/>
            <a:ext cx="3322536" cy="3322536"/>
            <a:chOff x="0" y="0"/>
            <a:chExt cx="3739998" cy="3739998"/>
          </a:xfrm>
        </p:grpSpPr>
        <p:sp>
          <p:nvSpPr>
            <p:cNvPr id="9" name="Freeform 9"/>
            <p:cNvSpPr/>
            <p:nvPr/>
          </p:nvSpPr>
          <p:spPr>
            <a:xfrm>
              <a:off x="0" y="0"/>
              <a:ext cx="3740023" cy="3740023"/>
            </a:xfrm>
            <a:custGeom>
              <a:avLst/>
              <a:gdLst/>
              <a:ahLst/>
              <a:cxnLst/>
              <a:rect l="l" t="t" r="r" b="b"/>
              <a:pathLst>
                <a:path w="3740023" h="3740023">
                  <a:moveTo>
                    <a:pt x="0" y="0"/>
                  </a:moveTo>
                  <a:lnTo>
                    <a:pt x="3740023" y="0"/>
                  </a:lnTo>
                  <a:lnTo>
                    <a:pt x="3740023" y="3740023"/>
                  </a:lnTo>
                  <a:lnTo>
                    <a:pt x="0" y="3740023"/>
                  </a:lnTo>
                  <a:lnTo>
                    <a:pt x="0" y="0"/>
                  </a:lnTo>
                  <a:close/>
                </a:path>
              </a:pathLst>
            </a:custGeom>
            <a:blipFill>
              <a:blip r:embed="rId4"/>
              <a:stretch>
                <a:fillRect/>
              </a:stretch>
            </a:blipFill>
          </p:spPr>
          <p:txBody>
            <a:bodyPr/>
            <a:lstStyle/>
            <a:p>
              <a:endParaRPr lang="ja-JP" altLang="en-US"/>
            </a:p>
          </p:txBody>
        </p:sp>
      </p:grpSp>
      <p:grpSp>
        <p:nvGrpSpPr>
          <p:cNvPr id="10" name="Group 10"/>
          <p:cNvGrpSpPr/>
          <p:nvPr/>
        </p:nvGrpSpPr>
        <p:grpSpPr>
          <a:xfrm>
            <a:off x="10239123" y="361215"/>
            <a:ext cx="2804998" cy="2795978"/>
            <a:chOff x="0" y="0"/>
            <a:chExt cx="3739998" cy="3727971"/>
          </a:xfrm>
        </p:grpSpPr>
        <p:sp>
          <p:nvSpPr>
            <p:cNvPr id="11" name="Freeform 11"/>
            <p:cNvSpPr/>
            <p:nvPr/>
          </p:nvSpPr>
          <p:spPr>
            <a:xfrm>
              <a:off x="0" y="0"/>
              <a:ext cx="3740023" cy="3727958"/>
            </a:xfrm>
            <a:custGeom>
              <a:avLst/>
              <a:gdLst/>
              <a:ahLst/>
              <a:cxnLst/>
              <a:rect l="l" t="t" r="r" b="b"/>
              <a:pathLst>
                <a:path w="3740023" h="3727958">
                  <a:moveTo>
                    <a:pt x="0" y="0"/>
                  </a:moveTo>
                  <a:lnTo>
                    <a:pt x="3740023" y="0"/>
                  </a:lnTo>
                  <a:lnTo>
                    <a:pt x="3740023" y="3727958"/>
                  </a:lnTo>
                  <a:lnTo>
                    <a:pt x="0" y="3727958"/>
                  </a:lnTo>
                  <a:lnTo>
                    <a:pt x="0" y="0"/>
                  </a:lnTo>
                  <a:close/>
                </a:path>
              </a:pathLst>
            </a:custGeom>
            <a:blipFill>
              <a:blip r:embed="rId5"/>
              <a:stretch>
                <a:fillRect/>
              </a:stretch>
            </a:blipFill>
          </p:spPr>
          <p:txBody>
            <a:bodyPr/>
            <a:lstStyle/>
            <a:p>
              <a:endParaRPr lang="ja-JP" altLang="en-US"/>
            </a:p>
          </p:txBody>
        </p:sp>
      </p:grpSp>
      <p:grpSp>
        <p:nvGrpSpPr>
          <p:cNvPr id="12" name="Group 12"/>
          <p:cNvGrpSpPr/>
          <p:nvPr/>
        </p:nvGrpSpPr>
        <p:grpSpPr>
          <a:xfrm>
            <a:off x="606852" y="640150"/>
            <a:ext cx="2804998" cy="2736704"/>
            <a:chOff x="0" y="0"/>
            <a:chExt cx="3739998" cy="3648939"/>
          </a:xfrm>
        </p:grpSpPr>
        <p:sp>
          <p:nvSpPr>
            <p:cNvPr id="13" name="Freeform 13"/>
            <p:cNvSpPr/>
            <p:nvPr/>
          </p:nvSpPr>
          <p:spPr>
            <a:xfrm>
              <a:off x="0" y="0"/>
              <a:ext cx="3740023" cy="3648964"/>
            </a:xfrm>
            <a:custGeom>
              <a:avLst/>
              <a:gdLst/>
              <a:ahLst/>
              <a:cxnLst/>
              <a:rect l="l" t="t" r="r" b="b"/>
              <a:pathLst>
                <a:path w="3740023" h="3648964">
                  <a:moveTo>
                    <a:pt x="0" y="0"/>
                  </a:moveTo>
                  <a:lnTo>
                    <a:pt x="3740023" y="0"/>
                  </a:lnTo>
                  <a:lnTo>
                    <a:pt x="3740023" y="3648964"/>
                  </a:lnTo>
                  <a:lnTo>
                    <a:pt x="0" y="3648964"/>
                  </a:lnTo>
                  <a:lnTo>
                    <a:pt x="0" y="0"/>
                  </a:lnTo>
                  <a:close/>
                </a:path>
              </a:pathLst>
            </a:custGeom>
            <a:blipFill>
              <a:blip r:embed="rId6"/>
              <a:stretch>
                <a:fillRect/>
              </a:stretch>
            </a:blipFill>
          </p:spPr>
          <p:txBody>
            <a:bodyPr/>
            <a:lstStyle/>
            <a:p>
              <a:endParaRPr lang="ja-JP" altLang="en-US"/>
            </a:p>
          </p:txBody>
        </p:sp>
      </p:grpSp>
      <p:sp>
        <p:nvSpPr>
          <p:cNvPr id="14" name="Freeform 14"/>
          <p:cNvSpPr/>
          <p:nvPr/>
        </p:nvSpPr>
        <p:spPr>
          <a:xfrm>
            <a:off x="7525691" y="4344249"/>
            <a:ext cx="3703030" cy="3817557"/>
          </a:xfrm>
          <a:custGeom>
            <a:avLst/>
            <a:gdLst/>
            <a:ahLst/>
            <a:cxnLst/>
            <a:rect l="l" t="t" r="r" b="b"/>
            <a:pathLst>
              <a:path w="3703030" h="3817557">
                <a:moveTo>
                  <a:pt x="0" y="0"/>
                </a:moveTo>
                <a:lnTo>
                  <a:pt x="3703030" y="0"/>
                </a:lnTo>
                <a:lnTo>
                  <a:pt x="3703030" y="3817557"/>
                </a:lnTo>
                <a:lnTo>
                  <a:pt x="0" y="38175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ja-JP" altLang="en-US"/>
          </a:p>
        </p:txBody>
      </p:sp>
      <p:sp>
        <p:nvSpPr>
          <p:cNvPr id="15" name="Freeform 15"/>
          <p:cNvSpPr/>
          <p:nvPr/>
        </p:nvSpPr>
        <p:spPr>
          <a:xfrm>
            <a:off x="12268200" y="6045097"/>
            <a:ext cx="3663659" cy="3398043"/>
          </a:xfrm>
          <a:custGeom>
            <a:avLst/>
            <a:gdLst/>
            <a:ahLst/>
            <a:cxnLst/>
            <a:rect l="l" t="t" r="r" b="b"/>
            <a:pathLst>
              <a:path w="3663659" h="3398043">
                <a:moveTo>
                  <a:pt x="0" y="0"/>
                </a:moveTo>
                <a:lnTo>
                  <a:pt x="3663658" y="0"/>
                </a:lnTo>
                <a:lnTo>
                  <a:pt x="3663658" y="3398043"/>
                </a:lnTo>
                <a:lnTo>
                  <a:pt x="0" y="339804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ja-JP" altLang="en-US"/>
          </a:p>
        </p:txBody>
      </p:sp>
      <p:sp>
        <p:nvSpPr>
          <p:cNvPr id="16" name="TextBox 16"/>
          <p:cNvSpPr txBox="1"/>
          <p:nvPr/>
        </p:nvSpPr>
        <p:spPr>
          <a:xfrm>
            <a:off x="228600" y="6044447"/>
            <a:ext cx="10406331" cy="3381375"/>
          </a:xfrm>
          <a:prstGeom prst="rect">
            <a:avLst/>
          </a:prstGeom>
        </p:spPr>
        <p:txBody>
          <a:bodyPr lIns="0" tIns="0" rIns="0" bIns="0" rtlCol="0" anchor="t">
            <a:spAutoFit/>
          </a:bodyPr>
          <a:lstStyle/>
          <a:p>
            <a:pPr algn="ctr">
              <a:lnSpc>
                <a:spcPts val="8713"/>
              </a:lnSpc>
            </a:pPr>
            <a:endParaRPr dirty="0"/>
          </a:p>
          <a:p>
            <a:pPr algn="ctr">
              <a:lnSpc>
                <a:spcPts val="8713"/>
              </a:lnSpc>
            </a:pPr>
            <a:r>
              <a:rPr lang="en-US" sz="7261" dirty="0" err="1">
                <a:solidFill>
                  <a:srgbClr val="0070C0"/>
                </a:solidFill>
                <a:latin typeface="AR P悠々ゴシック体E"/>
                <a:ea typeface="AR P悠々ゴシック体E"/>
                <a:cs typeface="AR P悠々ゴシック体E"/>
                <a:sym typeface="AR P悠々ゴシック体E"/>
              </a:rPr>
              <a:t>ご清聴</a:t>
            </a:r>
            <a:endParaRPr lang="en-US" sz="7261" dirty="0">
              <a:solidFill>
                <a:srgbClr val="0070C0"/>
              </a:solidFill>
              <a:latin typeface="AR P悠々ゴシック体E"/>
              <a:ea typeface="AR P悠々ゴシック体E"/>
              <a:cs typeface="AR P悠々ゴシック体E"/>
              <a:sym typeface="AR P悠々ゴシック体E"/>
            </a:endParaRPr>
          </a:p>
          <a:p>
            <a:pPr algn="ctr">
              <a:lnSpc>
                <a:spcPts val="8713"/>
              </a:lnSpc>
            </a:pPr>
            <a:r>
              <a:rPr lang="en-US" sz="7261" dirty="0" err="1">
                <a:solidFill>
                  <a:srgbClr val="0070C0"/>
                </a:solidFill>
                <a:latin typeface="AR P悠々ゴシック体E"/>
                <a:ea typeface="AR P悠々ゴシック体E"/>
                <a:cs typeface="AR P悠々ゴシック体E"/>
                <a:sym typeface="AR P悠々ゴシック体E"/>
              </a:rPr>
              <a:t>ありがとうございました</a:t>
            </a:r>
            <a:endParaRPr lang="en-US" sz="7261" dirty="0">
              <a:solidFill>
                <a:srgbClr val="0070C0"/>
              </a:solidFill>
              <a:latin typeface="AR P悠々ゴシック体E"/>
              <a:ea typeface="AR P悠々ゴシック体E"/>
              <a:cs typeface="AR P悠々ゴシック体E"/>
              <a:sym typeface="AR P悠々ゴシック体E"/>
            </a:endParaRPr>
          </a:p>
        </p:txBody>
      </p:sp>
      <p:sp>
        <p:nvSpPr>
          <p:cNvPr id="17" name="TextBox 17"/>
          <p:cNvSpPr txBox="1"/>
          <p:nvPr/>
        </p:nvSpPr>
        <p:spPr>
          <a:xfrm>
            <a:off x="9703536" y="3551330"/>
            <a:ext cx="3876173" cy="590550"/>
          </a:xfrm>
          <a:prstGeom prst="rect">
            <a:avLst/>
          </a:prstGeom>
        </p:spPr>
        <p:txBody>
          <a:bodyPr lIns="0" tIns="0" rIns="0" bIns="0" rtlCol="0" anchor="t">
            <a:spAutoFit/>
          </a:bodyPr>
          <a:lstStyle/>
          <a:p>
            <a:pPr algn="l">
              <a:lnSpc>
                <a:spcPts val="3599"/>
              </a:lnSpc>
            </a:pPr>
            <a:r>
              <a:rPr lang="en-US" sz="2999" b="1">
                <a:solidFill>
                  <a:srgbClr val="000000"/>
                </a:solidFill>
                <a:latin typeface="游ゴシック体 Bold"/>
                <a:ea typeface="游ゴシック体 Bold"/>
                <a:cs typeface="游ゴシック体 Bold"/>
                <a:sym typeface="游ゴシック体 Bold"/>
              </a:rPr>
              <a:t>RIPE Yinka Babalola </a:t>
            </a:r>
          </a:p>
        </p:txBody>
      </p:sp>
      <p:sp>
        <p:nvSpPr>
          <p:cNvPr id="18" name="TextBox 18"/>
          <p:cNvSpPr txBox="1"/>
          <p:nvPr/>
        </p:nvSpPr>
        <p:spPr>
          <a:xfrm>
            <a:off x="606852" y="3532280"/>
            <a:ext cx="4485244" cy="1237400"/>
          </a:xfrm>
          <a:prstGeom prst="rect">
            <a:avLst/>
          </a:prstGeom>
        </p:spPr>
        <p:txBody>
          <a:bodyPr lIns="0" tIns="0" rIns="0" bIns="0" rtlCol="0" anchor="t">
            <a:spAutoFit/>
          </a:bodyPr>
          <a:lstStyle/>
          <a:p>
            <a:pPr algn="l">
              <a:lnSpc>
                <a:spcPts val="4157"/>
              </a:lnSpc>
            </a:pPr>
            <a:r>
              <a:rPr lang="en-US" sz="3464" b="1">
                <a:solidFill>
                  <a:srgbClr val="000000"/>
                </a:solidFill>
                <a:latin typeface="游ゴシック体 Bold"/>
                <a:ea typeface="游ゴシック体 Bold"/>
                <a:cs typeface="游ゴシック体 Bold"/>
                <a:sym typeface="游ゴシック体 Bold"/>
              </a:rPr>
              <a:t>RIP F Arezzo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30491" y="1943100"/>
            <a:ext cx="13595509" cy="4591000"/>
          </a:xfrm>
          <a:prstGeom prst="rect">
            <a:avLst/>
          </a:prstGeom>
        </p:spPr>
        <p:txBody>
          <a:bodyPr wrap="square" lIns="0" tIns="0" rIns="0" bIns="0" rtlCol="0" anchor="t">
            <a:spAutoFit/>
          </a:bodyPr>
          <a:lstStyle/>
          <a:p>
            <a:pPr algn="l">
              <a:lnSpc>
                <a:spcPts val="4320"/>
              </a:lnSpc>
            </a:pPr>
            <a:endParaRPr dirty="0"/>
          </a:p>
          <a:p>
            <a:pPr algn="l">
              <a:lnSpc>
                <a:spcPts val="4320"/>
              </a:lnSpc>
            </a:pPr>
            <a:r>
              <a:rPr lang="en-US" sz="3600" b="1" dirty="0">
                <a:solidFill>
                  <a:srgbClr val="C00000"/>
                </a:solidFill>
                <a:latin typeface="AR P悠々ゴシック体E"/>
                <a:ea typeface="AR P悠々ゴシック体E"/>
                <a:cs typeface="AR P悠々ゴシック体E"/>
                <a:sym typeface="AR P悠々ゴシック体E"/>
              </a:rPr>
              <a:t>　</a:t>
            </a:r>
            <a:r>
              <a:rPr lang="en-US" sz="4400" dirty="0" err="1">
                <a:solidFill>
                  <a:srgbClr val="C00000"/>
                </a:solidFill>
                <a:latin typeface="AR P悠々ゴシック体E"/>
                <a:ea typeface="AR P悠々ゴシック体E"/>
                <a:cs typeface="AR P悠々ゴシック体E"/>
                <a:sym typeface="AR P悠々ゴシック体E"/>
              </a:rPr>
              <a:t>奉仕の理念を実践するための財団補助金プログラム</a:t>
            </a:r>
            <a:endParaRPr lang="en-US" sz="4400" dirty="0">
              <a:solidFill>
                <a:srgbClr val="C00000"/>
              </a:solidFill>
              <a:latin typeface="AR P悠々ゴシック体E"/>
              <a:ea typeface="AR P悠々ゴシック体E"/>
              <a:cs typeface="AR P悠々ゴシック体E"/>
              <a:sym typeface="AR P悠々ゴシック体E"/>
            </a:endParaRPr>
          </a:p>
          <a:p>
            <a:pPr algn="l">
              <a:lnSpc>
                <a:spcPts val="4320"/>
              </a:lnSpc>
            </a:pPr>
            <a:r>
              <a:rPr lang="en-US" sz="4400" dirty="0">
                <a:solidFill>
                  <a:srgbClr val="C00000"/>
                </a:solidFill>
                <a:latin typeface="AR P悠々ゴシック体E"/>
                <a:ea typeface="AR P悠々ゴシック体E"/>
                <a:cs typeface="AR P悠々ゴシック体E"/>
                <a:sym typeface="AR P悠々ゴシック体E"/>
              </a:rPr>
              <a:t>        「</a:t>
            </a:r>
            <a:r>
              <a:rPr lang="en-US" sz="4400" dirty="0" err="1">
                <a:solidFill>
                  <a:srgbClr val="C00000"/>
                </a:solidFill>
                <a:latin typeface="AR P悠々ゴシック体E"/>
                <a:ea typeface="AR P悠々ゴシック体E"/>
                <a:cs typeface="AR P悠々ゴシック体E"/>
                <a:sym typeface="AR P悠々ゴシック体E"/>
              </a:rPr>
              <a:t>持続可能なインパクトを生みだす」とは</a:t>
            </a:r>
            <a:r>
              <a:rPr lang="en-US" sz="4400" dirty="0">
                <a:solidFill>
                  <a:srgbClr val="C00000"/>
                </a:solidFill>
                <a:latin typeface="AR P悠々ゴシック体E"/>
                <a:ea typeface="AR P悠々ゴシック体E"/>
                <a:cs typeface="AR P悠々ゴシック体E"/>
                <a:sym typeface="AR P悠々ゴシック体E"/>
              </a:rPr>
              <a:t>？ </a:t>
            </a:r>
          </a:p>
          <a:p>
            <a:pPr algn="l">
              <a:lnSpc>
                <a:spcPts val="4320"/>
              </a:lnSpc>
            </a:pPr>
            <a:endParaRPr lang="en-US" sz="4400" dirty="0">
              <a:solidFill>
                <a:srgbClr val="C00000"/>
              </a:solidFill>
              <a:latin typeface="AR P悠々ゴシック体E"/>
              <a:ea typeface="AR P悠々ゴシック体E"/>
              <a:cs typeface="AR P悠々ゴシック体E"/>
              <a:sym typeface="AR P悠々ゴシック体E"/>
            </a:endParaRPr>
          </a:p>
          <a:p>
            <a:pPr algn="l">
              <a:lnSpc>
                <a:spcPts val="4320"/>
              </a:lnSpc>
            </a:pPr>
            <a:endParaRPr lang="en-US" sz="4299" dirty="0">
              <a:solidFill>
                <a:srgbClr val="000000"/>
              </a:solidFill>
              <a:latin typeface="AR P悠々ゴシック体E"/>
              <a:ea typeface="AR P悠々ゴシック体E"/>
              <a:cs typeface="AR P悠々ゴシック体E"/>
              <a:sym typeface="AR P悠々ゴシック体E"/>
            </a:endParaRPr>
          </a:p>
          <a:p>
            <a:pPr algn="l">
              <a:lnSpc>
                <a:spcPts val="5040"/>
              </a:lnSpc>
            </a:pPr>
            <a:r>
              <a:rPr lang="en-US" sz="4200" dirty="0">
                <a:solidFill>
                  <a:srgbClr val="000000"/>
                </a:solidFill>
                <a:latin typeface="AR P悠々ゴシック体E"/>
                <a:ea typeface="AR P悠々ゴシック体E"/>
                <a:cs typeface="AR P悠々ゴシック体E"/>
                <a:sym typeface="AR P悠々ゴシック体E"/>
              </a:rPr>
              <a:t>　</a:t>
            </a:r>
            <a:r>
              <a:rPr lang="ja-JP" altLang="en-US" sz="4200" dirty="0">
                <a:solidFill>
                  <a:srgbClr val="000000"/>
                </a:solidFill>
                <a:latin typeface="AR P悠々ゴシック体E"/>
                <a:ea typeface="AR P悠々ゴシック体E"/>
                <a:cs typeface="AR P悠々ゴシック体E"/>
                <a:sym typeface="AR P悠々ゴシック体E"/>
              </a:rPr>
              <a:t>　　　　　</a:t>
            </a:r>
            <a:endParaRPr lang="en-US" altLang="ja-JP" sz="4200" dirty="0">
              <a:solidFill>
                <a:srgbClr val="000000"/>
              </a:solidFill>
              <a:latin typeface="AR P悠々ゴシック体E"/>
              <a:ea typeface="AR P悠々ゴシック体E"/>
              <a:cs typeface="AR P悠々ゴシック体E"/>
              <a:sym typeface="AR P悠々ゴシック体E"/>
            </a:endParaRPr>
          </a:p>
          <a:p>
            <a:pPr algn="l">
              <a:lnSpc>
                <a:spcPts val="5040"/>
              </a:lnSpc>
            </a:pPr>
            <a:r>
              <a:rPr lang="ja-JP" altLang="en-US" sz="4200" dirty="0">
                <a:solidFill>
                  <a:srgbClr val="000000"/>
                </a:solidFill>
                <a:latin typeface="AR P悠々ゴシック体E"/>
                <a:ea typeface="AR P悠々ゴシック体E"/>
                <a:cs typeface="AR P悠々ゴシック体E"/>
                <a:sym typeface="AR P悠々ゴシック体E"/>
              </a:rPr>
              <a:t>　　　　　　</a:t>
            </a:r>
            <a:r>
              <a:rPr lang="ja-JP" altLang="en-US" sz="7200" dirty="0">
                <a:solidFill>
                  <a:srgbClr val="000000"/>
                </a:solidFill>
                <a:latin typeface="AR P悠々ゴシック体E"/>
                <a:ea typeface="AR P悠々ゴシック体E"/>
                <a:cs typeface="AR P悠々ゴシック体E"/>
                <a:sym typeface="AR P悠々ゴシック体E"/>
              </a:rPr>
              <a:t>わたしのストーリー</a:t>
            </a:r>
            <a:endParaRPr lang="en-US" sz="7200" dirty="0">
              <a:solidFill>
                <a:srgbClr val="000000"/>
              </a:solidFill>
              <a:latin typeface="AR P悠々ゴシック体E"/>
              <a:ea typeface="AR P悠々ゴシック体E"/>
              <a:cs typeface="AR P悠々ゴシック体E"/>
              <a:sym typeface="AR P悠々ゴシック体E"/>
            </a:endParaRPr>
          </a:p>
          <a:p>
            <a:pPr algn="l">
              <a:lnSpc>
                <a:spcPts val="4320"/>
              </a:lnSpc>
            </a:pPr>
            <a:r>
              <a:rPr lang="en-US" sz="3600" dirty="0">
                <a:solidFill>
                  <a:srgbClr val="000000"/>
                </a:solidFill>
                <a:latin typeface="游ゴシック体"/>
                <a:ea typeface="游ゴシック体"/>
                <a:cs typeface="游ゴシック体"/>
                <a:sym typeface="游ゴシック体"/>
              </a:rPr>
              <a:t>　　　</a:t>
            </a:r>
          </a:p>
        </p:txBody>
      </p:sp>
      <p:grpSp>
        <p:nvGrpSpPr>
          <p:cNvPr id="3" name="Group 3"/>
          <p:cNvGrpSpPr/>
          <p:nvPr/>
        </p:nvGrpSpPr>
        <p:grpSpPr>
          <a:xfrm>
            <a:off x="12915900" y="9534525"/>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blipFill>
              <a:blip r:embed="rId2">
                <a:alphaModFix amt="0"/>
              </a:blip>
              <a:stretch>
                <a:fillRect t="-96391" b="-96391"/>
              </a:stretch>
            </a:blipFill>
          </p:spPr>
          <p:txBody>
            <a:bodyPr/>
            <a:lstStyle/>
            <a:p>
              <a:endParaRPr lang="ja-JP" altLang="en-US"/>
            </a:p>
          </p:txBody>
        </p:sp>
        <p:sp>
          <p:nvSpPr>
            <p:cNvPr id="5" name="TextBox 5"/>
            <p:cNvSpPr txBox="1"/>
            <p:nvPr/>
          </p:nvSpPr>
          <p:spPr>
            <a:xfrm>
              <a:off x="0" y="-95250"/>
              <a:ext cx="5486400" cy="825500"/>
            </a:xfrm>
            <a:prstGeom prst="rect">
              <a:avLst/>
            </a:prstGeom>
          </p:spPr>
          <p:txBody>
            <a:bodyPr lIns="0" tIns="0" rIns="0" bIns="0" rtlCol="0" anchor="ctr"/>
            <a:lstStyle/>
            <a:p>
              <a:pPr algn="r">
                <a:lnSpc>
                  <a:spcPts val="2160"/>
                </a:lnSpc>
              </a:pPr>
              <a:r>
                <a:rPr lang="en-US" sz="1800">
                  <a:solidFill>
                    <a:srgbClr val="898989"/>
                  </a:solidFill>
                  <a:latin typeface="游ゴシック体"/>
                  <a:ea typeface="游ゴシック体"/>
                  <a:cs typeface="游ゴシック体"/>
                  <a:sym typeface="游ゴシック体"/>
                </a:rPr>
                <a:t>6</a:t>
              </a:r>
            </a:p>
          </p:txBody>
        </p:sp>
      </p:grpSp>
      <p:grpSp>
        <p:nvGrpSpPr>
          <p:cNvPr id="6" name="Group 6"/>
          <p:cNvGrpSpPr/>
          <p:nvPr/>
        </p:nvGrpSpPr>
        <p:grpSpPr>
          <a:xfrm>
            <a:off x="761980" y="5673338"/>
            <a:ext cx="3064631" cy="3295182"/>
            <a:chOff x="0" y="0"/>
            <a:chExt cx="3739998" cy="3739998"/>
          </a:xfrm>
        </p:grpSpPr>
        <p:sp>
          <p:nvSpPr>
            <p:cNvPr id="7" name="Freeform 7"/>
            <p:cNvSpPr/>
            <p:nvPr/>
          </p:nvSpPr>
          <p:spPr>
            <a:xfrm>
              <a:off x="0" y="0"/>
              <a:ext cx="3740023" cy="3740023"/>
            </a:xfrm>
            <a:custGeom>
              <a:avLst/>
              <a:gdLst/>
              <a:ahLst/>
              <a:cxnLst/>
              <a:rect l="l" t="t" r="r" b="b"/>
              <a:pathLst>
                <a:path w="3740023" h="3740023">
                  <a:moveTo>
                    <a:pt x="0" y="0"/>
                  </a:moveTo>
                  <a:lnTo>
                    <a:pt x="3740023" y="0"/>
                  </a:lnTo>
                  <a:lnTo>
                    <a:pt x="3740023" y="3740023"/>
                  </a:lnTo>
                  <a:lnTo>
                    <a:pt x="0" y="3740023"/>
                  </a:lnTo>
                  <a:lnTo>
                    <a:pt x="0" y="0"/>
                  </a:lnTo>
                  <a:close/>
                </a:path>
              </a:pathLst>
            </a:custGeom>
            <a:blipFill>
              <a:blip r:embed="rId3"/>
              <a:stretch>
                <a:fillRect/>
              </a:stretch>
            </a:blipFill>
          </p:spPr>
          <p:txBody>
            <a:bodyPr/>
            <a:lstStyle/>
            <a:p>
              <a:endParaRPr lang="ja-JP" altLang="en-US"/>
            </a:p>
          </p:txBody>
        </p:sp>
      </p:grpSp>
      <p:grpSp>
        <p:nvGrpSpPr>
          <p:cNvPr id="8" name="Group 8"/>
          <p:cNvGrpSpPr/>
          <p:nvPr/>
        </p:nvGrpSpPr>
        <p:grpSpPr>
          <a:xfrm>
            <a:off x="762000" y="1943100"/>
            <a:ext cx="3064611" cy="3295193"/>
            <a:chOff x="0" y="0"/>
            <a:chExt cx="3739998" cy="3727971"/>
          </a:xfrm>
        </p:grpSpPr>
        <p:sp>
          <p:nvSpPr>
            <p:cNvPr id="9" name="Freeform 9"/>
            <p:cNvSpPr/>
            <p:nvPr/>
          </p:nvSpPr>
          <p:spPr>
            <a:xfrm>
              <a:off x="0" y="0"/>
              <a:ext cx="3740023" cy="3727958"/>
            </a:xfrm>
            <a:custGeom>
              <a:avLst/>
              <a:gdLst/>
              <a:ahLst/>
              <a:cxnLst/>
              <a:rect l="l" t="t" r="r" b="b"/>
              <a:pathLst>
                <a:path w="3740023" h="3727958">
                  <a:moveTo>
                    <a:pt x="0" y="0"/>
                  </a:moveTo>
                  <a:lnTo>
                    <a:pt x="3740023" y="0"/>
                  </a:lnTo>
                  <a:lnTo>
                    <a:pt x="3740023" y="3727958"/>
                  </a:lnTo>
                  <a:lnTo>
                    <a:pt x="0" y="3727958"/>
                  </a:lnTo>
                  <a:lnTo>
                    <a:pt x="0" y="0"/>
                  </a:lnTo>
                  <a:close/>
                </a:path>
              </a:pathLst>
            </a:custGeom>
            <a:blipFill>
              <a:blip r:embed="rId4"/>
              <a:stretch>
                <a:fillRect/>
              </a:stretch>
            </a:blipFill>
          </p:spPr>
          <p:txBody>
            <a:bodyPr/>
            <a:lstStyle/>
            <a:p>
              <a:endParaRPr lang="ja-JP" alt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87645" y="10477376"/>
            <a:ext cx="1339806" cy="303381"/>
            <a:chOff x="0" y="0"/>
            <a:chExt cx="1786407" cy="404508"/>
          </a:xfrm>
        </p:grpSpPr>
        <p:sp>
          <p:nvSpPr>
            <p:cNvPr id="3" name="Freeform 3"/>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17458F"/>
            </a:solidFill>
          </p:spPr>
          <p:txBody>
            <a:bodyPr/>
            <a:lstStyle/>
            <a:p>
              <a:endParaRPr lang="ja-JP" altLang="en-US"/>
            </a:p>
          </p:txBody>
        </p:sp>
        <p:sp>
          <p:nvSpPr>
            <p:cNvPr id="4" name="TextBox 4"/>
            <p:cNvSpPr txBox="1"/>
            <p:nvPr/>
          </p:nvSpPr>
          <p:spPr>
            <a:xfrm>
              <a:off x="0" y="-9525"/>
              <a:ext cx="1786407" cy="414033"/>
            </a:xfrm>
            <a:prstGeom prst="rect">
              <a:avLst/>
            </a:prstGeom>
          </p:spPr>
          <p:txBody>
            <a:bodyPr lIns="50800" tIns="50800" rIns="50800" bIns="50800" rtlCol="0" anchor="t"/>
            <a:lstStyle/>
            <a:p>
              <a:pPr algn="ctr">
                <a:lnSpc>
                  <a:spcPts val="1260"/>
                </a:lnSpc>
              </a:pPr>
              <a:r>
                <a:rPr lang="en-US" sz="1050">
                  <a:solidFill>
                    <a:srgbClr val="FFFFFF"/>
                  </a:solidFill>
                  <a:latin typeface="Arial"/>
                  <a:ea typeface="Arial"/>
                  <a:cs typeface="Arial"/>
                  <a:sym typeface="Arial"/>
                </a:rPr>
                <a:t>Royal Blue</a:t>
              </a:r>
            </a:p>
            <a:p>
              <a:pPr algn="ctr">
                <a:lnSpc>
                  <a:spcPts val="1080"/>
                </a:lnSpc>
              </a:pPr>
              <a:r>
                <a:rPr lang="en-US" sz="900">
                  <a:solidFill>
                    <a:srgbClr val="FFFFFF"/>
                  </a:solidFill>
                  <a:latin typeface="Arial"/>
                  <a:ea typeface="Arial"/>
                  <a:cs typeface="Arial"/>
                  <a:sym typeface="Arial"/>
                </a:rPr>
                <a:t>R23,G69,B143</a:t>
              </a:r>
            </a:p>
          </p:txBody>
        </p:sp>
      </p:grpSp>
      <p:grpSp>
        <p:nvGrpSpPr>
          <p:cNvPr id="5" name="Group 5"/>
          <p:cNvGrpSpPr/>
          <p:nvPr/>
        </p:nvGrpSpPr>
        <p:grpSpPr>
          <a:xfrm>
            <a:off x="12888735" y="10477376"/>
            <a:ext cx="1339806" cy="303381"/>
            <a:chOff x="0" y="0"/>
            <a:chExt cx="1786407" cy="404508"/>
          </a:xfrm>
        </p:grpSpPr>
        <p:sp>
          <p:nvSpPr>
            <p:cNvPr id="6" name="Freeform 6"/>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05DAA"/>
            </a:solidFill>
          </p:spPr>
          <p:txBody>
            <a:bodyPr/>
            <a:lstStyle/>
            <a:p>
              <a:endParaRPr lang="ja-JP" altLang="en-US"/>
            </a:p>
          </p:txBody>
        </p:sp>
        <p:sp>
          <p:nvSpPr>
            <p:cNvPr id="7" name="TextBox 7"/>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Azure</a:t>
              </a:r>
            </a:p>
            <a:p>
              <a:pPr algn="ctr">
                <a:lnSpc>
                  <a:spcPts val="1080"/>
                </a:lnSpc>
              </a:pPr>
              <a:r>
                <a:rPr lang="en-US" sz="900">
                  <a:solidFill>
                    <a:srgbClr val="FFFFFF"/>
                  </a:solidFill>
                  <a:latin typeface="Arial"/>
                  <a:ea typeface="Arial"/>
                  <a:cs typeface="Arial"/>
                  <a:sym typeface="Arial"/>
                </a:rPr>
                <a:t>R0,G93,B170</a:t>
              </a:r>
            </a:p>
          </p:txBody>
        </p:sp>
      </p:grpSp>
      <p:grpSp>
        <p:nvGrpSpPr>
          <p:cNvPr id="8" name="Group 8"/>
          <p:cNvGrpSpPr/>
          <p:nvPr/>
        </p:nvGrpSpPr>
        <p:grpSpPr>
          <a:xfrm>
            <a:off x="14289815" y="10477376"/>
            <a:ext cx="1339806" cy="303381"/>
            <a:chOff x="0" y="0"/>
            <a:chExt cx="1786407" cy="404508"/>
          </a:xfrm>
        </p:grpSpPr>
        <p:sp>
          <p:nvSpPr>
            <p:cNvPr id="9" name="Freeform 9"/>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1B4E7"/>
            </a:solidFill>
          </p:spPr>
          <p:txBody>
            <a:bodyPr/>
            <a:lstStyle/>
            <a:p>
              <a:endParaRPr lang="ja-JP" altLang="en-US"/>
            </a:p>
          </p:txBody>
        </p:sp>
        <p:sp>
          <p:nvSpPr>
            <p:cNvPr id="10" name="TextBox 10"/>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000000"/>
                  </a:solidFill>
                  <a:latin typeface="Arial"/>
                  <a:ea typeface="Arial"/>
                  <a:cs typeface="Arial"/>
                  <a:sym typeface="Arial"/>
                </a:rPr>
                <a:t>Sky Blue </a:t>
              </a:r>
            </a:p>
            <a:p>
              <a:pPr algn="ctr">
                <a:lnSpc>
                  <a:spcPts val="1080"/>
                </a:lnSpc>
              </a:pPr>
              <a:r>
                <a:rPr lang="en-US" sz="900">
                  <a:solidFill>
                    <a:srgbClr val="000000"/>
                  </a:solidFill>
                  <a:latin typeface="Arial"/>
                  <a:ea typeface="Arial"/>
                  <a:cs typeface="Arial"/>
                  <a:sym typeface="Arial"/>
                </a:rPr>
                <a:t>R1,G180,B231</a:t>
              </a:r>
            </a:p>
          </p:txBody>
        </p:sp>
      </p:grpSp>
      <p:grpSp>
        <p:nvGrpSpPr>
          <p:cNvPr id="11" name="Group 11"/>
          <p:cNvGrpSpPr/>
          <p:nvPr/>
        </p:nvGrpSpPr>
        <p:grpSpPr>
          <a:xfrm>
            <a:off x="14289815" y="10820295"/>
            <a:ext cx="1339806" cy="303381"/>
            <a:chOff x="0" y="0"/>
            <a:chExt cx="1786407" cy="404508"/>
          </a:xfrm>
        </p:grpSpPr>
        <p:sp>
          <p:nvSpPr>
            <p:cNvPr id="12" name="Freeform 12"/>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872175"/>
            </a:solidFill>
          </p:spPr>
          <p:txBody>
            <a:bodyPr/>
            <a:lstStyle/>
            <a:p>
              <a:endParaRPr lang="ja-JP" altLang="en-US"/>
            </a:p>
          </p:txBody>
        </p:sp>
        <p:sp>
          <p:nvSpPr>
            <p:cNvPr id="13" name="TextBox 13"/>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Violet</a:t>
              </a:r>
            </a:p>
            <a:p>
              <a:pPr algn="ctr">
                <a:lnSpc>
                  <a:spcPts val="1080"/>
                </a:lnSpc>
              </a:pPr>
              <a:r>
                <a:rPr lang="en-US" sz="900">
                  <a:solidFill>
                    <a:srgbClr val="FFFFFF"/>
                  </a:solidFill>
                  <a:latin typeface="Arial"/>
                  <a:ea typeface="Arial"/>
                  <a:cs typeface="Arial"/>
                  <a:sym typeface="Arial"/>
                </a:rPr>
                <a:t>R135,G33,B117</a:t>
              </a:r>
            </a:p>
          </p:txBody>
        </p:sp>
      </p:grpSp>
      <p:grpSp>
        <p:nvGrpSpPr>
          <p:cNvPr id="14" name="Group 14"/>
          <p:cNvGrpSpPr/>
          <p:nvPr/>
        </p:nvGrpSpPr>
        <p:grpSpPr>
          <a:xfrm>
            <a:off x="15690894" y="10820295"/>
            <a:ext cx="1339806" cy="303381"/>
            <a:chOff x="0" y="0"/>
            <a:chExt cx="1786407" cy="404508"/>
          </a:xfrm>
        </p:grpSpPr>
        <p:sp>
          <p:nvSpPr>
            <p:cNvPr id="15" name="Freeform 15"/>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FF7600"/>
            </a:solidFill>
          </p:spPr>
          <p:txBody>
            <a:bodyPr/>
            <a:lstStyle/>
            <a:p>
              <a:endParaRPr lang="ja-JP" altLang="en-US"/>
            </a:p>
          </p:txBody>
        </p:sp>
        <p:sp>
          <p:nvSpPr>
            <p:cNvPr id="16" name="TextBox 16"/>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Orange</a:t>
              </a:r>
            </a:p>
            <a:p>
              <a:pPr algn="ctr">
                <a:lnSpc>
                  <a:spcPts val="1080"/>
                </a:lnSpc>
              </a:pPr>
              <a:r>
                <a:rPr lang="en-US" sz="900">
                  <a:solidFill>
                    <a:srgbClr val="FFFFFF"/>
                  </a:solidFill>
                  <a:latin typeface="Arial"/>
                  <a:ea typeface="Arial"/>
                  <a:cs typeface="Arial"/>
                  <a:sym typeface="Arial"/>
                </a:rPr>
                <a:t>R255,G118,B0</a:t>
              </a:r>
            </a:p>
          </p:txBody>
        </p:sp>
      </p:grpSp>
      <p:grpSp>
        <p:nvGrpSpPr>
          <p:cNvPr id="17" name="Group 17"/>
          <p:cNvGrpSpPr/>
          <p:nvPr/>
        </p:nvGrpSpPr>
        <p:grpSpPr>
          <a:xfrm>
            <a:off x="15690894" y="10477376"/>
            <a:ext cx="1339806" cy="303381"/>
            <a:chOff x="0" y="0"/>
            <a:chExt cx="1786407" cy="404508"/>
          </a:xfrm>
        </p:grpSpPr>
        <p:sp>
          <p:nvSpPr>
            <p:cNvPr id="18" name="Freeform 18"/>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F7A81B"/>
            </a:solidFill>
          </p:spPr>
          <p:txBody>
            <a:bodyPr/>
            <a:lstStyle/>
            <a:p>
              <a:endParaRPr lang="ja-JP" altLang="en-US"/>
            </a:p>
          </p:txBody>
        </p:sp>
        <p:sp>
          <p:nvSpPr>
            <p:cNvPr id="19" name="TextBox 19"/>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000000"/>
                  </a:solidFill>
                  <a:latin typeface="Arial"/>
                  <a:ea typeface="Arial"/>
                  <a:cs typeface="Arial"/>
                  <a:sym typeface="Arial"/>
                </a:rPr>
                <a:t>Gold</a:t>
              </a:r>
            </a:p>
            <a:p>
              <a:pPr algn="ctr">
                <a:lnSpc>
                  <a:spcPts val="1080"/>
                </a:lnSpc>
              </a:pPr>
              <a:r>
                <a:rPr lang="en-US" sz="900">
                  <a:solidFill>
                    <a:srgbClr val="000000"/>
                  </a:solidFill>
                  <a:latin typeface="Arial"/>
                  <a:ea typeface="Arial"/>
                  <a:cs typeface="Arial"/>
                  <a:sym typeface="Arial"/>
                </a:rPr>
                <a:t>R247,G168,B27</a:t>
              </a:r>
            </a:p>
          </p:txBody>
        </p:sp>
      </p:grpSp>
      <p:grpSp>
        <p:nvGrpSpPr>
          <p:cNvPr id="20" name="Group 20"/>
          <p:cNvGrpSpPr/>
          <p:nvPr/>
        </p:nvGrpSpPr>
        <p:grpSpPr>
          <a:xfrm>
            <a:off x="11487645" y="10820295"/>
            <a:ext cx="1339806" cy="303381"/>
            <a:chOff x="0" y="0"/>
            <a:chExt cx="1786407" cy="404508"/>
          </a:xfrm>
        </p:grpSpPr>
        <p:sp>
          <p:nvSpPr>
            <p:cNvPr id="21" name="Freeform 21"/>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D91B5C"/>
            </a:solidFill>
          </p:spPr>
          <p:txBody>
            <a:bodyPr/>
            <a:lstStyle/>
            <a:p>
              <a:endParaRPr lang="ja-JP" altLang="en-US"/>
            </a:p>
          </p:txBody>
        </p:sp>
        <p:sp>
          <p:nvSpPr>
            <p:cNvPr id="22" name="TextBox 22"/>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Cranberry</a:t>
              </a:r>
            </a:p>
            <a:p>
              <a:pPr algn="ctr">
                <a:lnSpc>
                  <a:spcPts val="1080"/>
                </a:lnSpc>
              </a:pPr>
              <a:r>
                <a:rPr lang="en-US" sz="900">
                  <a:solidFill>
                    <a:srgbClr val="FFFFFF"/>
                  </a:solidFill>
                  <a:latin typeface="Arial"/>
                  <a:ea typeface="Arial"/>
                  <a:cs typeface="Arial"/>
                  <a:sym typeface="Arial"/>
                </a:rPr>
                <a:t>R217,G27, B92</a:t>
              </a:r>
            </a:p>
          </p:txBody>
        </p:sp>
      </p:grpSp>
      <p:grpSp>
        <p:nvGrpSpPr>
          <p:cNvPr id="23" name="Group 23"/>
          <p:cNvGrpSpPr/>
          <p:nvPr/>
        </p:nvGrpSpPr>
        <p:grpSpPr>
          <a:xfrm>
            <a:off x="12888735" y="10820295"/>
            <a:ext cx="1339806" cy="303381"/>
            <a:chOff x="0" y="0"/>
            <a:chExt cx="1786407" cy="404508"/>
          </a:xfrm>
        </p:grpSpPr>
        <p:sp>
          <p:nvSpPr>
            <p:cNvPr id="24" name="Freeform 24"/>
            <p:cNvSpPr/>
            <p:nvPr/>
          </p:nvSpPr>
          <p:spPr>
            <a:xfrm>
              <a:off x="0" y="0"/>
              <a:ext cx="1786382" cy="404495"/>
            </a:xfrm>
            <a:custGeom>
              <a:avLst/>
              <a:gdLst/>
              <a:ahLst/>
              <a:cxnLst/>
              <a:rect l="l" t="t" r="r" b="b"/>
              <a:pathLst>
                <a:path w="1786382" h="404495">
                  <a:moveTo>
                    <a:pt x="0" y="0"/>
                  </a:moveTo>
                  <a:lnTo>
                    <a:pt x="1786382" y="0"/>
                  </a:lnTo>
                  <a:lnTo>
                    <a:pt x="1786382" y="404495"/>
                  </a:lnTo>
                  <a:lnTo>
                    <a:pt x="0" y="404495"/>
                  </a:lnTo>
                  <a:close/>
                </a:path>
              </a:pathLst>
            </a:custGeom>
            <a:solidFill>
              <a:srgbClr val="009999"/>
            </a:solidFill>
          </p:spPr>
          <p:txBody>
            <a:bodyPr/>
            <a:lstStyle/>
            <a:p>
              <a:endParaRPr lang="ja-JP" altLang="en-US"/>
            </a:p>
          </p:txBody>
        </p:sp>
        <p:sp>
          <p:nvSpPr>
            <p:cNvPr id="25" name="TextBox 25"/>
            <p:cNvSpPr txBox="1"/>
            <p:nvPr/>
          </p:nvSpPr>
          <p:spPr>
            <a:xfrm>
              <a:off x="0" y="-9525"/>
              <a:ext cx="1786407" cy="414033"/>
            </a:xfrm>
            <a:prstGeom prst="rect">
              <a:avLst/>
            </a:prstGeom>
          </p:spPr>
          <p:txBody>
            <a:bodyPr lIns="50800" tIns="50800" rIns="50800" bIns="50800" rtlCol="0" anchor="ctr"/>
            <a:lstStyle/>
            <a:p>
              <a:pPr algn="ctr">
                <a:lnSpc>
                  <a:spcPts val="1260"/>
                </a:lnSpc>
              </a:pPr>
              <a:r>
                <a:rPr lang="en-US" sz="1050">
                  <a:solidFill>
                    <a:srgbClr val="FFFFFF"/>
                  </a:solidFill>
                  <a:latin typeface="Arial"/>
                  <a:ea typeface="Arial"/>
                  <a:cs typeface="Arial"/>
                  <a:sym typeface="Arial"/>
                </a:rPr>
                <a:t>Turquoise</a:t>
              </a:r>
            </a:p>
            <a:p>
              <a:pPr algn="ctr">
                <a:lnSpc>
                  <a:spcPts val="1080"/>
                </a:lnSpc>
              </a:pPr>
              <a:r>
                <a:rPr lang="en-US" sz="900">
                  <a:solidFill>
                    <a:srgbClr val="FFFFFF"/>
                  </a:solidFill>
                  <a:latin typeface="Arial"/>
                  <a:ea typeface="Arial"/>
                  <a:cs typeface="Arial"/>
                  <a:sym typeface="Arial"/>
                </a:rPr>
                <a:t>R0,G153,B153</a:t>
              </a:r>
            </a:p>
          </p:txBody>
        </p:sp>
      </p:grpSp>
      <p:sp>
        <p:nvSpPr>
          <p:cNvPr id="26" name="TextBox 26"/>
          <p:cNvSpPr txBox="1"/>
          <p:nvPr/>
        </p:nvSpPr>
        <p:spPr>
          <a:xfrm>
            <a:off x="9549079" y="10504046"/>
            <a:ext cx="1887531" cy="250774"/>
          </a:xfrm>
          <a:prstGeom prst="rect">
            <a:avLst/>
          </a:prstGeom>
        </p:spPr>
        <p:txBody>
          <a:bodyPr lIns="0" tIns="0" rIns="0" bIns="0" rtlCol="0" anchor="t">
            <a:spAutoFit/>
          </a:bodyPr>
          <a:lstStyle/>
          <a:p>
            <a:pPr algn="r">
              <a:lnSpc>
                <a:spcPts val="1439"/>
              </a:lnSpc>
            </a:pPr>
            <a:r>
              <a:rPr lang="en-US" sz="1200" b="1">
                <a:solidFill>
                  <a:srgbClr val="000000"/>
                </a:solidFill>
                <a:latin typeface="Arial Bold"/>
                <a:ea typeface="Arial Bold"/>
                <a:cs typeface="Arial Bold"/>
                <a:sym typeface="Arial Bold"/>
              </a:rPr>
              <a:t>Rotary Leadership Colors</a:t>
            </a:r>
          </a:p>
        </p:txBody>
      </p:sp>
      <p:sp>
        <p:nvSpPr>
          <p:cNvPr id="27" name="TextBox 27"/>
          <p:cNvSpPr txBox="1"/>
          <p:nvPr/>
        </p:nvSpPr>
        <p:spPr>
          <a:xfrm>
            <a:off x="10105825" y="10858729"/>
            <a:ext cx="1322480" cy="250774"/>
          </a:xfrm>
          <a:prstGeom prst="rect">
            <a:avLst/>
          </a:prstGeom>
        </p:spPr>
        <p:txBody>
          <a:bodyPr lIns="0" tIns="0" rIns="0" bIns="0" rtlCol="0" anchor="t">
            <a:spAutoFit/>
          </a:bodyPr>
          <a:lstStyle/>
          <a:p>
            <a:pPr algn="l">
              <a:lnSpc>
                <a:spcPts val="3240"/>
              </a:lnSpc>
            </a:pPr>
            <a:r>
              <a:rPr lang="en-US" sz="2700">
                <a:solidFill>
                  <a:srgbClr val="595959"/>
                </a:solidFill>
                <a:latin typeface="Arial"/>
                <a:ea typeface="Arial"/>
                <a:cs typeface="Arial"/>
                <a:sym typeface="Arial"/>
              </a:rPr>
              <a:t>Secondary Colors</a:t>
            </a:r>
          </a:p>
        </p:txBody>
      </p:sp>
      <p:grpSp>
        <p:nvGrpSpPr>
          <p:cNvPr id="28" name="Group 28"/>
          <p:cNvGrpSpPr/>
          <p:nvPr/>
        </p:nvGrpSpPr>
        <p:grpSpPr>
          <a:xfrm>
            <a:off x="0" y="0"/>
            <a:ext cx="18288000" cy="7565574"/>
            <a:chOff x="0" y="0"/>
            <a:chExt cx="24384000" cy="10087432"/>
          </a:xfrm>
        </p:grpSpPr>
        <p:sp>
          <p:nvSpPr>
            <p:cNvPr id="29" name="Freeform 29"/>
            <p:cNvSpPr/>
            <p:nvPr/>
          </p:nvSpPr>
          <p:spPr>
            <a:xfrm>
              <a:off x="0" y="0"/>
              <a:ext cx="24384000" cy="10087483"/>
            </a:xfrm>
            <a:custGeom>
              <a:avLst/>
              <a:gdLst/>
              <a:ahLst/>
              <a:cxnLst/>
              <a:rect l="l" t="t" r="r" b="b"/>
              <a:pathLst>
                <a:path w="24384000" h="10087483">
                  <a:moveTo>
                    <a:pt x="0" y="0"/>
                  </a:moveTo>
                  <a:lnTo>
                    <a:pt x="24384000" y="0"/>
                  </a:lnTo>
                  <a:lnTo>
                    <a:pt x="24384000" y="10087483"/>
                  </a:lnTo>
                  <a:lnTo>
                    <a:pt x="0" y="10087483"/>
                  </a:lnTo>
                  <a:close/>
                </a:path>
              </a:pathLst>
            </a:custGeom>
            <a:solidFill>
              <a:srgbClr val="000000">
                <a:alpha val="24706"/>
              </a:srgbClr>
            </a:solidFill>
          </p:spPr>
          <p:txBody>
            <a:bodyPr/>
            <a:lstStyle/>
            <a:p>
              <a:endParaRPr lang="ja-JP" altLang="en-US"/>
            </a:p>
          </p:txBody>
        </p:sp>
        <p:sp>
          <p:nvSpPr>
            <p:cNvPr id="30" name="TextBox 30"/>
            <p:cNvSpPr txBox="1"/>
            <p:nvPr/>
          </p:nvSpPr>
          <p:spPr>
            <a:xfrm>
              <a:off x="0" y="-19050"/>
              <a:ext cx="24384000" cy="10106482"/>
            </a:xfrm>
            <a:prstGeom prst="rect">
              <a:avLst/>
            </a:prstGeom>
          </p:spPr>
          <p:txBody>
            <a:bodyPr lIns="50800" tIns="50800" rIns="50800" bIns="50800" rtlCol="0" anchor="b"/>
            <a:lstStyle/>
            <a:p>
              <a:pPr algn="l">
                <a:lnSpc>
                  <a:spcPts val="3240"/>
                </a:lnSpc>
              </a:pPr>
              <a:r>
                <a:rPr lang="en-US" sz="2700">
                  <a:solidFill>
                    <a:srgbClr val="FFFFFF"/>
                  </a:solidFill>
                  <a:latin typeface="Arial"/>
                  <a:ea typeface="Arial"/>
                  <a:cs typeface="Arial"/>
                  <a:sym typeface="Arial"/>
                </a:rPr>
                <a:t>z</a:t>
              </a:r>
            </a:p>
          </p:txBody>
        </p:sp>
      </p:grpSp>
      <p:grpSp>
        <p:nvGrpSpPr>
          <p:cNvPr id="31" name="Group 31"/>
          <p:cNvGrpSpPr/>
          <p:nvPr/>
        </p:nvGrpSpPr>
        <p:grpSpPr>
          <a:xfrm>
            <a:off x="0" y="7756074"/>
            <a:ext cx="18288000" cy="2721426"/>
            <a:chOff x="0" y="0"/>
            <a:chExt cx="24384000" cy="3628568"/>
          </a:xfrm>
        </p:grpSpPr>
        <p:sp>
          <p:nvSpPr>
            <p:cNvPr id="32" name="Freeform 32"/>
            <p:cNvSpPr/>
            <p:nvPr/>
          </p:nvSpPr>
          <p:spPr>
            <a:xfrm>
              <a:off x="0" y="0"/>
              <a:ext cx="24384000" cy="3628517"/>
            </a:xfrm>
            <a:custGeom>
              <a:avLst/>
              <a:gdLst/>
              <a:ahLst/>
              <a:cxnLst/>
              <a:rect l="l" t="t" r="r" b="b"/>
              <a:pathLst>
                <a:path w="24384000" h="3628517">
                  <a:moveTo>
                    <a:pt x="0" y="0"/>
                  </a:moveTo>
                  <a:lnTo>
                    <a:pt x="24384000" y="0"/>
                  </a:lnTo>
                  <a:lnTo>
                    <a:pt x="24384000" y="3628517"/>
                  </a:lnTo>
                  <a:lnTo>
                    <a:pt x="0" y="3628517"/>
                  </a:lnTo>
                  <a:close/>
                </a:path>
              </a:pathLst>
            </a:custGeom>
            <a:solidFill>
              <a:srgbClr val="01B4E7"/>
            </a:solidFill>
          </p:spPr>
          <p:txBody>
            <a:bodyPr/>
            <a:lstStyle/>
            <a:p>
              <a:endParaRPr lang="ja-JP" altLang="en-US"/>
            </a:p>
          </p:txBody>
        </p:sp>
      </p:grpSp>
      <p:grpSp>
        <p:nvGrpSpPr>
          <p:cNvPr id="33" name="Group 33"/>
          <p:cNvGrpSpPr/>
          <p:nvPr/>
        </p:nvGrpSpPr>
        <p:grpSpPr>
          <a:xfrm>
            <a:off x="15044061" y="8745141"/>
            <a:ext cx="2838069" cy="1069848"/>
            <a:chOff x="0" y="0"/>
            <a:chExt cx="3784092" cy="1426464"/>
          </a:xfrm>
        </p:grpSpPr>
        <p:sp>
          <p:nvSpPr>
            <p:cNvPr id="34" name="Freeform 34" descr="A picture containing drawing  Description automatically generated"/>
            <p:cNvSpPr/>
            <p:nvPr/>
          </p:nvSpPr>
          <p:spPr>
            <a:xfrm>
              <a:off x="0" y="0"/>
              <a:ext cx="3784092" cy="1426464"/>
            </a:xfrm>
            <a:custGeom>
              <a:avLst/>
              <a:gdLst/>
              <a:ahLst/>
              <a:cxnLst/>
              <a:rect l="l" t="t" r="r" b="b"/>
              <a:pathLst>
                <a:path w="3784092" h="1426464">
                  <a:moveTo>
                    <a:pt x="0" y="0"/>
                  </a:moveTo>
                  <a:lnTo>
                    <a:pt x="3784092" y="0"/>
                  </a:lnTo>
                  <a:lnTo>
                    <a:pt x="3784092" y="1426464"/>
                  </a:lnTo>
                  <a:lnTo>
                    <a:pt x="0" y="1426464"/>
                  </a:lnTo>
                  <a:lnTo>
                    <a:pt x="0" y="0"/>
                  </a:lnTo>
                  <a:close/>
                </a:path>
              </a:pathLst>
            </a:custGeom>
            <a:blipFill>
              <a:blip r:embed="rId2"/>
              <a:stretch>
                <a:fillRect l="-90" r="-90"/>
              </a:stretch>
            </a:blipFill>
          </p:spPr>
          <p:txBody>
            <a:bodyPr/>
            <a:lstStyle/>
            <a:p>
              <a:endParaRPr lang="ja-JP" altLang="en-US"/>
            </a:p>
          </p:txBody>
        </p:sp>
      </p:grpSp>
      <p:sp>
        <p:nvSpPr>
          <p:cNvPr id="35" name="TextBox 35"/>
          <p:cNvSpPr txBox="1"/>
          <p:nvPr/>
        </p:nvSpPr>
        <p:spPr>
          <a:xfrm>
            <a:off x="440398" y="7939059"/>
            <a:ext cx="14416678" cy="756285"/>
          </a:xfrm>
          <a:prstGeom prst="rect">
            <a:avLst/>
          </a:prstGeom>
        </p:spPr>
        <p:txBody>
          <a:bodyPr lIns="0" tIns="0" rIns="0" bIns="0" rtlCol="0" anchor="t">
            <a:spAutoFit/>
          </a:bodyPr>
          <a:lstStyle/>
          <a:p>
            <a:pPr algn="l">
              <a:lnSpc>
                <a:spcPts val="6415"/>
              </a:lnSpc>
            </a:pPr>
            <a:r>
              <a:rPr lang="en-US" sz="6600" b="1" dirty="0">
                <a:solidFill>
                  <a:srgbClr val="FFFFFF"/>
                </a:solidFill>
                <a:latin typeface="Arial Bold"/>
                <a:ea typeface="Arial Bold"/>
                <a:cs typeface="Arial Bold"/>
                <a:sym typeface="Arial Bold"/>
              </a:rPr>
              <a:t>DOING GOOD IN THE WORLD</a:t>
            </a:r>
          </a:p>
        </p:txBody>
      </p:sp>
      <p:sp>
        <p:nvSpPr>
          <p:cNvPr id="36" name="TextBox 36"/>
          <p:cNvSpPr txBox="1"/>
          <p:nvPr/>
        </p:nvSpPr>
        <p:spPr>
          <a:xfrm>
            <a:off x="440398" y="8786979"/>
            <a:ext cx="16056875" cy="1175385"/>
          </a:xfrm>
          <a:prstGeom prst="rect">
            <a:avLst/>
          </a:prstGeom>
        </p:spPr>
        <p:txBody>
          <a:bodyPr lIns="0" tIns="0" rIns="0" bIns="0" rtlCol="0" anchor="t">
            <a:spAutoFit/>
          </a:bodyPr>
          <a:lstStyle/>
          <a:p>
            <a:pPr algn="l">
              <a:lnSpc>
                <a:spcPts val="4770"/>
              </a:lnSpc>
            </a:pPr>
            <a:r>
              <a:rPr lang="en-US" sz="3000" b="1" dirty="0">
                <a:solidFill>
                  <a:srgbClr val="FFFFFF"/>
                </a:solidFill>
                <a:latin typeface="Arial Bold"/>
                <a:ea typeface="Arial Bold"/>
                <a:cs typeface="Arial Bold"/>
                <a:sym typeface="Arial Bold"/>
              </a:rPr>
              <a:t>国際ロータリー第1地域ロータリー財団地域コーディネーター補佐</a:t>
            </a:r>
          </a:p>
          <a:p>
            <a:pPr algn="l">
              <a:lnSpc>
                <a:spcPts val="4770"/>
              </a:lnSpc>
            </a:pPr>
            <a:r>
              <a:rPr lang="en-US" sz="3000" b="1" dirty="0">
                <a:solidFill>
                  <a:srgbClr val="FFFFFF"/>
                </a:solidFill>
                <a:latin typeface="Arial Bold"/>
                <a:ea typeface="Arial Bold"/>
                <a:cs typeface="Arial Bold"/>
                <a:sym typeface="Arial Bold"/>
              </a:rPr>
              <a:t>出村　</a:t>
            </a:r>
            <a:r>
              <a:rPr lang="en-US" sz="3000" b="1" dirty="0" err="1">
                <a:solidFill>
                  <a:srgbClr val="FFFFFF"/>
                </a:solidFill>
                <a:latin typeface="Arial Bold"/>
                <a:ea typeface="Arial Bold"/>
                <a:cs typeface="Arial Bold"/>
                <a:sym typeface="Arial Bold"/>
              </a:rPr>
              <a:t>知佳子（札幌北RC</a:t>
            </a:r>
            <a:r>
              <a:rPr lang="en-US" sz="3000" b="1" dirty="0">
                <a:solidFill>
                  <a:srgbClr val="FFFFFF"/>
                </a:solidFill>
                <a:latin typeface="Arial Bold"/>
                <a:ea typeface="Arial Bold"/>
                <a:cs typeface="Arial Bold"/>
                <a:sym typeface="Arial Bold"/>
              </a:rPr>
              <a:t>）</a:t>
            </a:r>
          </a:p>
        </p:txBody>
      </p:sp>
      <p:grpSp>
        <p:nvGrpSpPr>
          <p:cNvPr id="37" name="Group 37"/>
          <p:cNvGrpSpPr/>
          <p:nvPr/>
        </p:nvGrpSpPr>
        <p:grpSpPr>
          <a:xfrm>
            <a:off x="17475203" y="173355"/>
            <a:ext cx="635003" cy="547688"/>
            <a:chOff x="0" y="0"/>
            <a:chExt cx="846671" cy="730250"/>
          </a:xfrm>
        </p:grpSpPr>
        <p:sp>
          <p:nvSpPr>
            <p:cNvPr id="38" name="Freeform 38"/>
            <p:cNvSpPr/>
            <p:nvPr/>
          </p:nvSpPr>
          <p:spPr>
            <a:xfrm>
              <a:off x="0" y="0"/>
              <a:ext cx="846668" cy="730250"/>
            </a:xfrm>
            <a:custGeom>
              <a:avLst/>
              <a:gdLst/>
              <a:ahLst/>
              <a:cxnLst/>
              <a:rect l="l" t="t" r="r" b="b"/>
              <a:pathLst>
                <a:path w="846668" h="730250">
                  <a:moveTo>
                    <a:pt x="0" y="0"/>
                  </a:moveTo>
                  <a:lnTo>
                    <a:pt x="846668" y="0"/>
                  </a:lnTo>
                  <a:lnTo>
                    <a:pt x="846668" y="730250"/>
                  </a:lnTo>
                  <a:lnTo>
                    <a:pt x="0" y="730250"/>
                  </a:lnTo>
                  <a:close/>
                </a:path>
              </a:pathLst>
            </a:custGeom>
            <a:blipFill>
              <a:blip r:embed="rId3">
                <a:alphaModFix amt="0"/>
              </a:blip>
              <a:stretch>
                <a:fillRect l="-60661" r="-60661"/>
              </a:stretch>
            </a:blipFill>
          </p:spPr>
          <p:txBody>
            <a:bodyPr/>
            <a:lstStyle/>
            <a:p>
              <a:endParaRPr lang="ja-JP" altLang="en-US"/>
            </a:p>
          </p:txBody>
        </p:sp>
        <p:sp>
          <p:nvSpPr>
            <p:cNvPr id="39" name="TextBox 39"/>
            <p:cNvSpPr txBox="1"/>
            <p:nvPr/>
          </p:nvSpPr>
          <p:spPr>
            <a:xfrm>
              <a:off x="0" y="-19050"/>
              <a:ext cx="846671" cy="749300"/>
            </a:xfrm>
            <a:prstGeom prst="rect">
              <a:avLst/>
            </a:prstGeom>
          </p:spPr>
          <p:txBody>
            <a:bodyPr lIns="0" tIns="0" rIns="0" bIns="0" rtlCol="0" anchor="ctr"/>
            <a:lstStyle/>
            <a:p>
              <a:pPr algn="r">
                <a:lnSpc>
                  <a:spcPts val="2160"/>
                </a:lnSpc>
              </a:pPr>
              <a:r>
                <a:rPr lang="en-US" sz="1800">
                  <a:solidFill>
                    <a:srgbClr val="000000"/>
                  </a:solidFill>
                  <a:latin typeface="Arial"/>
                  <a:ea typeface="Arial"/>
                  <a:cs typeface="Arial"/>
                  <a:sym typeface="Arial"/>
                </a:rPr>
                <a:t>7</a:t>
              </a:r>
            </a:p>
          </p:txBody>
        </p:sp>
      </p:grpSp>
      <p:grpSp>
        <p:nvGrpSpPr>
          <p:cNvPr id="40" name="Group 40"/>
          <p:cNvGrpSpPr/>
          <p:nvPr/>
        </p:nvGrpSpPr>
        <p:grpSpPr>
          <a:xfrm>
            <a:off x="0" y="0"/>
            <a:ext cx="18288000" cy="7681274"/>
            <a:chOff x="0" y="0"/>
            <a:chExt cx="24384000" cy="10241699"/>
          </a:xfrm>
        </p:grpSpPr>
        <p:sp>
          <p:nvSpPr>
            <p:cNvPr id="41" name="Freeform 41" descr="A picture containing sky, person, outdoor  Description automatically generated"/>
            <p:cNvSpPr/>
            <p:nvPr/>
          </p:nvSpPr>
          <p:spPr>
            <a:xfrm>
              <a:off x="0" y="0"/>
              <a:ext cx="24384000" cy="10241661"/>
            </a:xfrm>
            <a:custGeom>
              <a:avLst/>
              <a:gdLst/>
              <a:ahLst/>
              <a:cxnLst/>
              <a:rect l="l" t="t" r="r" b="b"/>
              <a:pathLst>
                <a:path w="24384000" h="10241661">
                  <a:moveTo>
                    <a:pt x="0" y="0"/>
                  </a:moveTo>
                  <a:lnTo>
                    <a:pt x="24384000" y="0"/>
                  </a:lnTo>
                  <a:lnTo>
                    <a:pt x="24384000" y="10241661"/>
                  </a:lnTo>
                  <a:lnTo>
                    <a:pt x="0" y="10241661"/>
                  </a:lnTo>
                  <a:lnTo>
                    <a:pt x="0" y="0"/>
                  </a:lnTo>
                  <a:close/>
                </a:path>
              </a:pathLst>
            </a:custGeom>
            <a:blipFill>
              <a:blip r:embed="rId4"/>
              <a:stretch>
                <a:fillRect t="-23516" b="-35207"/>
              </a:stretch>
            </a:blipFill>
          </p:spPr>
          <p:txBody>
            <a:bodyPr/>
            <a:lstStyle/>
            <a:p>
              <a:endParaRPr lang="ja-JP" altLang="en-US"/>
            </a:p>
          </p:txBody>
        </p:sp>
      </p:grpSp>
      <p:grpSp>
        <p:nvGrpSpPr>
          <p:cNvPr id="42" name="Group 42"/>
          <p:cNvGrpSpPr/>
          <p:nvPr/>
        </p:nvGrpSpPr>
        <p:grpSpPr>
          <a:xfrm>
            <a:off x="14702590" y="173355"/>
            <a:ext cx="3090110" cy="3102378"/>
            <a:chOff x="0" y="0"/>
            <a:chExt cx="4120147" cy="4136504"/>
          </a:xfrm>
        </p:grpSpPr>
        <p:sp>
          <p:nvSpPr>
            <p:cNvPr id="43" name="Freeform 43"/>
            <p:cNvSpPr/>
            <p:nvPr/>
          </p:nvSpPr>
          <p:spPr>
            <a:xfrm>
              <a:off x="0" y="0"/>
              <a:ext cx="4120134" cy="4136517"/>
            </a:xfrm>
            <a:custGeom>
              <a:avLst/>
              <a:gdLst/>
              <a:ahLst/>
              <a:cxnLst/>
              <a:rect l="l" t="t" r="r" b="b"/>
              <a:pathLst>
                <a:path w="4120134" h="4136517">
                  <a:moveTo>
                    <a:pt x="0" y="0"/>
                  </a:moveTo>
                  <a:lnTo>
                    <a:pt x="4120134" y="0"/>
                  </a:lnTo>
                  <a:lnTo>
                    <a:pt x="4120134" y="4136517"/>
                  </a:lnTo>
                  <a:lnTo>
                    <a:pt x="0" y="4136517"/>
                  </a:lnTo>
                  <a:lnTo>
                    <a:pt x="0" y="0"/>
                  </a:lnTo>
                  <a:close/>
                </a:path>
              </a:pathLst>
            </a:custGeom>
            <a:blipFill>
              <a:blip r:embed="rId3"/>
              <a:stretch>
                <a:fillRect l="-78813" r="-78813"/>
              </a:stretch>
            </a:blipFill>
          </p:spPr>
          <p:txBody>
            <a:bodyPr/>
            <a:lstStyle/>
            <a:p>
              <a:endParaRPr lang="ja-JP" altLang="en-US"/>
            </a:p>
          </p:txBody>
        </p:sp>
      </p:grpSp>
      <p:grpSp>
        <p:nvGrpSpPr>
          <p:cNvPr id="44" name="Group 44"/>
          <p:cNvGrpSpPr/>
          <p:nvPr/>
        </p:nvGrpSpPr>
        <p:grpSpPr>
          <a:xfrm>
            <a:off x="1400888" y="5634157"/>
            <a:ext cx="16296382" cy="1340867"/>
            <a:chOff x="0" y="0"/>
            <a:chExt cx="21728509" cy="1787823"/>
          </a:xfrm>
        </p:grpSpPr>
        <p:sp>
          <p:nvSpPr>
            <p:cNvPr id="45" name="Freeform 45"/>
            <p:cNvSpPr/>
            <p:nvPr/>
          </p:nvSpPr>
          <p:spPr>
            <a:xfrm>
              <a:off x="0" y="0"/>
              <a:ext cx="21728548" cy="1787848"/>
            </a:xfrm>
            <a:custGeom>
              <a:avLst/>
              <a:gdLst/>
              <a:ahLst/>
              <a:cxnLst/>
              <a:rect l="l" t="t" r="r" b="b"/>
              <a:pathLst>
                <a:path w="21728548" h="1787848">
                  <a:moveTo>
                    <a:pt x="0" y="0"/>
                  </a:moveTo>
                  <a:lnTo>
                    <a:pt x="21728548" y="0"/>
                  </a:lnTo>
                  <a:lnTo>
                    <a:pt x="21728548" y="1787848"/>
                  </a:lnTo>
                  <a:lnTo>
                    <a:pt x="0" y="1787848"/>
                  </a:lnTo>
                  <a:close/>
                </a:path>
              </a:pathLst>
            </a:custGeom>
            <a:solidFill>
              <a:srgbClr val="0C2348"/>
            </a:solidFill>
          </p:spPr>
          <p:txBody>
            <a:bodyPr/>
            <a:lstStyle/>
            <a:p>
              <a:endParaRPr lang="ja-JP" altLang="en-US"/>
            </a:p>
          </p:txBody>
        </p:sp>
        <p:sp>
          <p:nvSpPr>
            <p:cNvPr id="46" name="TextBox 46"/>
            <p:cNvSpPr txBox="1"/>
            <p:nvPr/>
          </p:nvSpPr>
          <p:spPr>
            <a:xfrm>
              <a:off x="0" y="-28575"/>
              <a:ext cx="21728509" cy="1816398"/>
            </a:xfrm>
            <a:prstGeom prst="rect">
              <a:avLst/>
            </a:prstGeom>
          </p:spPr>
          <p:txBody>
            <a:bodyPr lIns="50800" tIns="50800" rIns="50800" bIns="50800" rtlCol="0" anchor="t"/>
            <a:lstStyle/>
            <a:p>
              <a:pPr algn="ctr">
                <a:lnSpc>
                  <a:spcPts val="7200"/>
                </a:lnSpc>
              </a:pPr>
              <a:r>
                <a:rPr lang="en-US" sz="6000" b="1">
                  <a:solidFill>
                    <a:srgbClr val="FFFFFF"/>
                  </a:solidFill>
                  <a:latin typeface="Arimo Bold"/>
                  <a:ea typeface="Arimo Bold"/>
                  <a:cs typeface="Arimo Bold"/>
                  <a:sym typeface="Arimo Bold"/>
                </a:rPr>
                <a:t> ロータリー財団寄付額の動向　</a:t>
              </a:r>
            </a:p>
          </p:txBody>
        </p:sp>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266405"/>
            <a:ext cx="18287486" cy="10287295"/>
          </a:xfrm>
          <a:custGeom>
            <a:avLst/>
            <a:gdLst/>
            <a:ahLst/>
            <a:cxnLst/>
            <a:rect l="l" t="t" r="r" b="b"/>
            <a:pathLst>
              <a:path w="18287486" h="10287295">
                <a:moveTo>
                  <a:pt x="0" y="0"/>
                </a:moveTo>
                <a:lnTo>
                  <a:pt x="18287486" y="0"/>
                </a:lnTo>
                <a:lnTo>
                  <a:pt x="18287486" y="10287295"/>
                </a:lnTo>
                <a:lnTo>
                  <a:pt x="0" y="10287295"/>
                </a:lnTo>
                <a:lnTo>
                  <a:pt x="0" y="0"/>
                </a:lnTo>
                <a:close/>
              </a:path>
            </a:pathLst>
          </a:custGeom>
          <a:blipFill>
            <a:blip r:embed="rId2">
              <a:extLst>
                <a:ext uri="{96DAC541-7B7A-43D3-8B79-37D633B846F1}">
                  <asvg:svgBlip xmlns:asvg="http://schemas.microsoft.com/office/drawing/2016/SVG/main" r:embed="rId3"/>
                </a:ext>
              </a:extLst>
            </a:blip>
            <a:stretch>
              <a:fillRect t="-17" b="-17"/>
            </a:stretch>
          </a:blipFill>
        </p:spPr>
        <p:txBody>
          <a:bodyPr/>
          <a:lstStyle/>
          <a:p>
            <a:endParaRPr lang="ja-JP" altLang="en-US"/>
          </a:p>
        </p:txBody>
      </p:sp>
      <p:grpSp>
        <p:nvGrpSpPr>
          <p:cNvPr id="3" name="Group 3"/>
          <p:cNvGrpSpPr/>
          <p:nvPr/>
        </p:nvGrpSpPr>
        <p:grpSpPr>
          <a:xfrm>
            <a:off x="0" y="-111288"/>
            <a:ext cx="18287524" cy="2892587"/>
            <a:chOff x="0" y="-152401"/>
            <a:chExt cx="24383364" cy="3856870"/>
          </a:xfrm>
        </p:grpSpPr>
        <p:sp>
          <p:nvSpPr>
            <p:cNvPr id="4" name="Freeform 4"/>
            <p:cNvSpPr/>
            <p:nvPr/>
          </p:nvSpPr>
          <p:spPr>
            <a:xfrm>
              <a:off x="0" y="0"/>
              <a:ext cx="24383364" cy="3704469"/>
            </a:xfrm>
            <a:custGeom>
              <a:avLst/>
              <a:gdLst/>
              <a:ahLst/>
              <a:cxnLst/>
              <a:rect l="l" t="t" r="r" b="b"/>
              <a:pathLst>
                <a:path w="24383364" h="3704469">
                  <a:moveTo>
                    <a:pt x="0" y="0"/>
                  </a:moveTo>
                  <a:lnTo>
                    <a:pt x="24383364" y="0"/>
                  </a:lnTo>
                  <a:lnTo>
                    <a:pt x="24383364" y="3704469"/>
                  </a:lnTo>
                  <a:lnTo>
                    <a:pt x="0" y="3704469"/>
                  </a:lnTo>
                  <a:close/>
                </a:path>
              </a:pathLst>
            </a:custGeom>
            <a:solidFill>
              <a:srgbClr val="00B0F0"/>
            </a:solidFill>
          </p:spPr>
          <p:txBody>
            <a:bodyPr/>
            <a:lstStyle/>
            <a:p>
              <a:endParaRPr lang="ja-JP" altLang="en-US"/>
            </a:p>
          </p:txBody>
        </p:sp>
        <p:sp>
          <p:nvSpPr>
            <p:cNvPr id="5" name="TextBox 5"/>
            <p:cNvSpPr txBox="1"/>
            <p:nvPr/>
          </p:nvSpPr>
          <p:spPr>
            <a:xfrm>
              <a:off x="0" y="-152401"/>
              <a:ext cx="24383314" cy="3704469"/>
            </a:xfrm>
            <a:prstGeom prst="rect">
              <a:avLst/>
            </a:prstGeom>
          </p:spPr>
          <p:txBody>
            <a:bodyPr lIns="50800" tIns="50800" rIns="50800" bIns="50800" rtlCol="0" anchor="t"/>
            <a:lstStyle/>
            <a:p>
              <a:pPr algn="l">
                <a:lnSpc>
                  <a:spcPts val="3600"/>
                </a:lnSpc>
              </a:pPr>
              <a:endParaRPr dirty="0"/>
            </a:p>
            <a:p>
              <a:pPr algn="l">
                <a:lnSpc>
                  <a:spcPts val="8640"/>
                </a:lnSpc>
              </a:pPr>
              <a:r>
                <a:rPr lang="en-US" sz="7200" dirty="0">
                  <a:solidFill>
                    <a:srgbClr val="FFFFFF"/>
                  </a:solidFill>
                  <a:latin typeface="游ゴシック体"/>
                  <a:ea typeface="游ゴシック体"/>
                  <a:cs typeface="游ゴシック体"/>
                  <a:sym typeface="游ゴシック体"/>
                </a:rPr>
                <a:t> </a:t>
              </a:r>
              <a:r>
                <a:rPr lang="en-US" sz="7200" b="1" dirty="0" err="1">
                  <a:solidFill>
                    <a:srgbClr val="FFFFFF"/>
                  </a:solidFill>
                  <a:latin typeface="游ゴシック体 Bold"/>
                  <a:ea typeface="游ゴシック体 Bold"/>
                  <a:cs typeface="游ゴシック体 Bold"/>
                  <a:sym typeface="游ゴシック体 Bold"/>
                </a:rPr>
                <a:t>ロータリー財団への日本の寄付</a:t>
              </a:r>
              <a:endParaRPr lang="en-US" sz="7200" b="1" dirty="0">
                <a:solidFill>
                  <a:srgbClr val="FFFFFF"/>
                </a:solidFill>
                <a:latin typeface="游ゴシック体 Bold"/>
                <a:ea typeface="游ゴシック体 Bold"/>
                <a:cs typeface="游ゴシック体 Bold"/>
                <a:sym typeface="游ゴシック体 Bold"/>
              </a:endParaRPr>
            </a:p>
            <a:p>
              <a:pPr algn="l">
                <a:lnSpc>
                  <a:spcPts val="3600"/>
                </a:lnSpc>
              </a:pPr>
              <a:endParaRPr lang="en-US" sz="7200" b="1" dirty="0">
                <a:solidFill>
                  <a:srgbClr val="FFFFFF"/>
                </a:solidFill>
                <a:latin typeface="游ゴシック体 Bold"/>
                <a:ea typeface="游ゴシック体 Bold"/>
                <a:cs typeface="游ゴシック体 Bold"/>
                <a:sym typeface="游ゴシック体 Bold"/>
              </a:endParaRPr>
            </a:p>
            <a:p>
              <a:pPr algn="l">
                <a:lnSpc>
                  <a:spcPts val="3600"/>
                </a:lnSpc>
              </a:pPr>
              <a:r>
                <a:rPr lang="en-US" sz="3000" b="1" dirty="0">
                  <a:solidFill>
                    <a:srgbClr val="FFFFFF"/>
                  </a:solidFill>
                  <a:latin typeface="游ゴシック体 Bold"/>
                  <a:ea typeface="游ゴシック体 Bold"/>
                  <a:cs typeface="游ゴシック体 Bold"/>
                  <a:sym typeface="游ゴシック体 Bold"/>
                </a:rPr>
                <a:t>　　　　　　　　　　　　　　　　　　　　　　　　　　　　　　　　　　　</a:t>
              </a:r>
              <a:r>
                <a:rPr lang="en-US" sz="3000" b="1" dirty="0" err="1">
                  <a:solidFill>
                    <a:srgbClr val="FFFFFF"/>
                  </a:solidFill>
                  <a:latin typeface="游ゴシック体 Bold"/>
                  <a:ea typeface="游ゴシック体 Bold"/>
                  <a:cs typeface="游ゴシック体 Bold"/>
                  <a:sym typeface="游ゴシック体 Bold"/>
                </a:rPr>
                <a:t>出典：財団室近藤AGO</a:t>
              </a:r>
              <a:endParaRPr lang="en-US" sz="3000" b="1" dirty="0">
                <a:solidFill>
                  <a:srgbClr val="FFFFFF"/>
                </a:solidFill>
                <a:latin typeface="游ゴシック体 Bold"/>
                <a:ea typeface="游ゴシック体 Bold"/>
                <a:cs typeface="游ゴシック体 Bold"/>
                <a:sym typeface="游ゴシック体 Bold"/>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5287" y="0"/>
            <a:ext cx="17290713" cy="9410700"/>
            <a:chOff x="0" y="0"/>
            <a:chExt cx="23756569" cy="13716000"/>
          </a:xfrm>
        </p:grpSpPr>
        <p:sp>
          <p:nvSpPr>
            <p:cNvPr id="3" name="Freeform 3"/>
            <p:cNvSpPr/>
            <p:nvPr/>
          </p:nvSpPr>
          <p:spPr>
            <a:xfrm>
              <a:off x="0" y="0"/>
              <a:ext cx="23756620" cy="13716000"/>
            </a:xfrm>
            <a:custGeom>
              <a:avLst/>
              <a:gdLst/>
              <a:ahLst/>
              <a:cxnLst/>
              <a:rect l="l" t="t" r="r" b="b"/>
              <a:pathLst>
                <a:path w="23756620" h="13716000">
                  <a:moveTo>
                    <a:pt x="0" y="0"/>
                  </a:moveTo>
                  <a:lnTo>
                    <a:pt x="23756620" y="0"/>
                  </a:lnTo>
                  <a:lnTo>
                    <a:pt x="23756620" y="13716000"/>
                  </a:lnTo>
                  <a:lnTo>
                    <a:pt x="0" y="13716000"/>
                  </a:lnTo>
                  <a:lnTo>
                    <a:pt x="0" y="0"/>
                  </a:lnTo>
                  <a:close/>
                </a:path>
              </a:pathLst>
            </a:custGeom>
            <a:blipFill>
              <a:blip r:embed="rId2"/>
              <a:stretch>
                <a:fillRect b="-6566"/>
              </a:stretch>
            </a:blipFill>
          </p:spPr>
          <p:txBody>
            <a:bodyPr/>
            <a:lstStyle/>
            <a:p>
              <a:endParaRPr lang="ja-JP" alt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9200" y="0"/>
            <a:ext cx="15842161" cy="10020300"/>
            <a:chOff x="0" y="0"/>
            <a:chExt cx="21075802" cy="13676757"/>
          </a:xfrm>
        </p:grpSpPr>
        <p:sp>
          <p:nvSpPr>
            <p:cNvPr id="3" name="Freeform 3"/>
            <p:cNvSpPr/>
            <p:nvPr/>
          </p:nvSpPr>
          <p:spPr>
            <a:xfrm>
              <a:off x="0" y="0"/>
              <a:ext cx="21075777" cy="13676757"/>
            </a:xfrm>
            <a:custGeom>
              <a:avLst/>
              <a:gdLst/>
              <a:ahLst/>
              <a:cxnLst/>
              <a:rect l="l" t="t" r="r" b="b"/>
              <a:pathLst>
                <a:path w="21075777" h="13676757">
                  <a:moveTo>
                    <a:pt x="0" y="0"/>
                  </a:moveTo>
                  <a:lnTo>
                    <a:pt x="21075777" y="0"/>
                  </a:lnTo>
                  <a:lnTo>
                    <a:pt x="21075777" y="13676757"/>
                  </a:lnTo>
                  <a:lnTo>
                    <a:pt x="0" y="13676757"/>
                  </a:lnTo>
                  <a:lnTo>
                    <a:pt x="0" y="0"/>
                  </a:lnTo>
                  <a:close/>
                </a:path>
              </a:pathLst>
            </a:custGeom>
            <a:blipFill>
              <a:blip r:embed="rId2"/>
              <a:stretch>
                <a:fillRect b="-16593"/>
              </a:stretch>
            </a:blipFill>
          </p:spPr>
          <p:txBody>
            <a:bodyPr/>
            <a:lstStyle/>
            <a:p>
              <a:endParaRPr lang="ja-JP" alt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12435</TotalTime>
  <Words>1038</Words>
  <Application>Microsoft Office PowerPoint</Application>
  <PresentationFormat>ユーザー設定</PresentationFormat>
  <Paragraphs>351</Paragraphs>
  <Slides>44</Slides>
  <Notes>1</Notes>
  <HiddenSlides>0</HiddenSlides>
  <MMClips>2</MMClips>
  <ScaleCrop>false</ScaleCrop>
  <HeadingPairs>
    <vt:vector size="6" baseType="variant">
      <vt:variant>
        <vt:lpstr>使用されているフォント</vt:lpstr>
      </vt:variant>
      <vt:variant>
        <vt:i4>20</vt:i4>
      </vt:variant>
      <vt:variant>
        <vt:lpstr>テーマ</vt:lpstr>
      </vt:variant>
      <vt:variant>
        <vt:i4>2</vt:i4>
      </vt:variant>
      <vt:variant>
        <vt:lpstr>スライド タイトル</vt:lpstr>
      </vt:variant>
      <vt:variant>
        <vt:i4>44</vt:i4>
      </vt:variant>
    </vt:vector>
  </HeadingPairs>
  <TitlesOfParts>
    <vt:vector size="66" baseType="lpstr">
      <vt:lpstr>Georgia Pro Condensed Bold</vt:lpstr>
      <vt:lpstr>Helvetica World</vt:lpstr>
      <vt:lpstr>Franklin Gothic Heavy</vt:lpstr>
      <vt:lpstr>ヒラギノ角ゴシック Bold</vt:lpstr>
      <vt:lpstr>BIZ UDPゴシック</vt:lpstr>
      <vt:lpstr>ヒラギノ角ゴシック</vt:lpstr>
      <vt:lpstr>AR P悠々ゴシック体E</vt:lpstr>
      <vt:lpstr>Arial</vt:lpstr>
      <vt:lpstr>League Spartan</vt:lpstr>
      <vt:lpstr>Source Han Sans JP</vt:lpstr>
      <vt:lpstr>游ゴシック体 Bold</vt:lpstr>
      <vt:lpstr>Calibri</vt:lpstr>
      <vt:lpstr>ヒカリ角ゴ Bold</vt:lpstr>
      <vt:lpstr>Arimo Bold</vt:lpstr>
      <vt:lpstr>Source Han Sans JP Bold</vt:lpstr>
      <vt:lpstr>Popハッピネス EB</vt:lpstr>
      <vt:lpstr>Arial Bold</vt:lpstr>
      <vt:lpstr>Helvetica World Bold</vt:lpstr>
      <vt:lpstr>游ゴシック体</vt:lpstr>
      <vt:lpstr>Georgia Pro Condensed</vt:lpstr>
      <vt:lpstr>Office Theme</vt:lpstr>
      <vt:lpstr>1_Office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2026年2月21日 ガバナー補佐会議.pptx</dc:title>
  <dc:creator>user</dc:creator>
  <cp:lastModifiedBy>HIGASHI</cp:lastModifiedBy>
  <cp:revision>8</cp:revision>
  <dcterms:created xsi:type="dcterms:W3CDTF">2006-08-16T00:00:00Z</dcterms:created>
  <dcterms:modified xsi:type="dcterms:W3CDTF">2026-03-06T03:15:28Z</dcterms:modified>
  <dc:identifier>DAHBeTqa8R0</dc:identifier>
</cp:coreProperties>
</file>